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58" r:id="rId3"/>
    <p:sldId id="266" r:id="rId4"/>
    <p:sldId id="268" r:id="rId5"/>
    <p:sldId id="263" r:id="rId6"/>
    <p:sldId id="264" r:id="rId7"/>
    <p:sldId id="261" r:id="rId8"/>
    <p:sldId id="272" r:id="rId9"/>
    <p:sldId id="276" r:id="rId10"/>
    <p:sldId id="267" r:id="rId11"/>
    <p:sldId id="274" r:id="rId12"/>
    <p:sldId id="275" r:id="rId13"/>
    <p:sldId id="262"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916684F-770A-47AA-8492-1BF3EB05D97C}">
          <p14:sldIdLst>
            <p14:sldId id="256"/>
            <p14:sldId id="258"/>
            <p14:sldId id="266"/>
            <p14:sldId id="268"/>
            <p14:sldId id="263"/>
            <p14:sldId id="264"/>
            <p14:sldId id="261"/>
            <p14:sldId id="272"/>
            <p14:sldId id="276"/>
            <p14:sldId id="267"/>
            <p14:sldId id="274"/>
            <p14:sldId id="275"/>
            <p14:sldId id="2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FE5"/>
    <a:srgbClr val="FFE5D5"/>
    <a:srgbClr val="FFE4C1"/>
    <a:srgbClr val="002164"/>
    <a:srgbClr val="002F8E"/>
    <a:srgbClr val="1B0036"/>
    <a:srgbClr val="5100A2"/>
    <a:srgbClr val="3D007A"/>
    <a:srgbClr val="E69E3E"/>
    <a:srgbClr val="B20A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2" autoAdjust="0"/>
    <p:restoredTop sz="94660"/>
  </p:normalViewPr>
  <p:slideViewPr>
    <p:cSldViewPr snapToGrid="0">
      <p:cViewPr varScale="1">
        <p:scale>
          <a:sx n="68" d="100"/>
          <a:sy n="68" d="100"/>
        </p:scale>
        <p:origin x="7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EAACC7-3B3F-47D1-959A-EF58926E955E}" type="datetimeFigureOut">
              <a:rPr lang="en-US" smtClean="0"/>
              <a:t>8/2/2022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2CC964-A50B-4C29-B4E4-2C30BB34CCF3}"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8581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EAACC7-3B3F-47D1-959A-EF58926E955E}" type="datetimeFigureOut">
              <a:rPr lang="en-US" smtClean="0"/>
              <a:t>8/2/2022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921036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EAACC7-3B3F-47D1-959A-EF58926E955E}" type="datetimeFigureOut">
              <a:rPr lang="en-US" smtClean="0"/>
              <a:t>8/2/2022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970627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EAACC7-3B3F-47D1-959A-EF58926E955E}" type="datetimeFigureOut">
              <a:rPr lang="en-US" smtClean="0"/>
              <a:t>8/2/2022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78157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EAACC7-3B3F-47D1-959A-EF58926E955E}" type="datetimeFigureOut">
              <a:rPr lang="en-US" smtClean="0"/>
              <a:t>8/2/2022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2CC964-A50B-4C29-B4E4-2C30BB34CCF3}"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424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1EAACC7-3B3F-47D1-959A-EF58926E955E}" type="datetimeFigureOut">
              <a:rPr lang="en-US" smtClean="0"/>
              <a:t>8/2/2022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737088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EAACC7-3B3F-47D1-959A-EF58926E955E}" type="datetimeFigureOut">
              <a:rPr lang="en-US" smtClean="0"/>
              <a:t>8/2/2022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5424214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1EAACC7-3B3F-47D1-959A-EF58926E955E}" type="datetimeFigureOut">
              <a:rPr lang="en-US" smtClean="0"/>
              <a:t>8/2/2022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934360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1EAACC7-3B3F-47D1-959A-EF58926E955E}" type="datetimeFigureOut">
              <a:rPr lang="en-US" smtClean="0"/>
              <a:t>8/2/2022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899414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1EAACC7-3B3F-47D1-959A-EF58926E955E}" type="datetimeFigureOut">
              <a:rPr lang="en-US" smtClean="0"/>
              <a:t>8/2/2022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12CC964-A50B-4C29-B4E4-2C30BB34CCF3}" type="slidenum">
              <a:rPr lang="en-US" smtClean="0"/>
              <a:t>‹#›</a:t>
            </a:fld>
            <a:endParaRPr lang="en-US"/>
          </a:p>
        </p:txBody>
      </p:sp>
    </p:spTree>
    <p:extLst>
      <p:ext uri="{BB962C8B-B14F-4D97-AF65-F5344CB8AC3E}">
        <p14:creationId xmlns:p14="http://schemas.microsoft.com/office/powerpoint/2010/main" val="1213811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EAACC7-3B3F-47D1-959A-EF58926E955E}" type="datetimeFigureOut">
              <a:rPr lang="en-US" smtClean="0"/>
              <a:t>8/2/2022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075543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1EAACC7-3B3F-47D1-959A-EF58926E955E}" type="datetimeFigureOut">
              <a:rPr lang="en-US" smtClean="0"/>
              <a:t>8/2/2022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12CC964-A50B-4C29-B4E4-2C30BB34CCF3}"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7757527"/>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kaggle.com/datasets/adityakadiwal/water-potability" TargetMode="External"/><Relationship Id="rId2" Type="http://schemas.openxmlformats.org/officeDocument/2006/relationships/hyperlink" Target="https://www.kaggle.com/code/jaykumar1607/water-quality-analysis-plotly-and-modelling" TargetMode="External"/><Relationship Id="rId1" Type="http://schemas.openxmlformats.org/officeDocument/2006/relationships/slideLayout" Target="../slideLayouts/slideLayout2.xml"/><Relationship Id="rId6" Type="http://schemas.openxmlformats.org/officeDocument/2006/relationships/hyperlink" Target="https://durhamcollege.desire2learn.com/d2l/le/content/430948/viewContent/5745823/View" TargetMode="External"/><Relationship Id="rId5" Type="http://schemas.openxmlformats.org/officeDocument/2006/relationships/hyperlink" Target="https://www.healthline.com/nutrition/7-health-benefits-of-water" TargetMode="External"/><Relationship Id="rId4" Type="http://schemas.openxmlformats.org/officeDocument/2006/relationships/hyperlink" Target="https://www.kaggle.com/code/thomaskonstantin/exploring-and-predicting-drinking-water-potability"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885B1-A7B1-4CE7-A191-8B61B94350BE}"/>
              </a:ext>
            </a:extLst>
          </p:cNvPr>
          <p:cNvSpPr>
            <a:spLocks noGrp="1"/>
          </p:cNvSpPr>
          <p:nvPr>
            <p:ph type="ctrTitle"/>
          </p:nvPr>
        </p:nvSpPr>
        <p:spPr>
          <a:xfrm>
            <a:off x="558801" y="304801"/>
            <a:ext cx="5958958" cy="4156364"/>
          </a:xfrm>
        </p:spPr>
        <p:txBody>
          <a:bodyPr anchor="t">
            <a:normAutofit fontScale="90000"/>
          </a:bodyPr>
          <a:lstStyle/>
          <a:p>
            <a:r>
              <a:rPr lang="en-US" sz="2200" b="1" dirty="0">
                <a:solidFill>
                  <a:schemeClr val="tx1">
                    <a:lumMod val="75000"/>
                    <a:lumOff val="25000"/>
                  </a:schemeClr>
                </a:solidFill>
                <a:latin typeface="+mn-lt"/>
                <a:cs typeface="Arial" panose="020B0604020202020204" pitchFamily="34" charset="0"/>
              </a:rPr>
              <a:t>DATA-2206-01 – CAPSTONE</a:t>
            </a:r>
            <a:br>
              <a:rPr lang="en-CA" sz="1800" dirty="0">
                <a:effectLst/>
                <a:latin typeface="Calibri" panose="020F0502020204030204" pitchFamily="34" charset="0"/>
                <a:ea typeface="Calibri" panose="020F0502020204030204" pitchFamily="34" charset="0"/>
                <a:cs typeface="Times New Roman" panose="02020603050405020304" pitchFamily="18" charset="0"/>
              </a:rPr>
            </a:br>
            <a:br>
              <a:rPr lang="en-CA" sz="1800" b="1" i="0" dirty="0">
                <a:solidFill>
                  <a:srgbClr val="B20A52"/>
                </a:solidFill>
                <a:effectLst/>
                <a:latin typeface="Calibri" panose="020F0502020204030204" pitchFamily="34" charset="0"/>
                <a:ea typeface="Calibri" panose="020F0502020204030204" pitchFamily="34" charset="0"/>
              </a:rPr>
            </a:br>
            <a:br>
              <a:rPr lang="en-CA" sz="1800" b="1" i="0" dirty="0">
                <a:effectLst/>
                <a:latin typeface="Calibri" panose="020F0502020204030204" pitchFamily="34" charset="0"/>
                <a:ea typeface="Calibri" panose="020F0502020204030204" pitchFamily="34" charset="0"/>
              </a:rPr>
            </a:br>
            <a:br>
              <a:rPr lang="en-CA" sz="1800" b="1" i="0" dirty="0">
                <a:effectLst/>
                <a:latin typeface="Calibri" panose="020F0502020204030204" pitchFamily="34" charset="0"/>
                <a:ea typeface="Calibri" panose="020F0502020204030204" pitchFamily="34" charset="0"/>
              </a:rPr>
            </a:br>
            <a:br>
              <a:rPr lang="en-CA" sz="1800" b="1" i="0" dirty="0">
                <a:effectLst/>
                <a:latin typeface="Calibri" panose="020F0502020204030204" pitchFamily="34" charset="0"/>
                <a:ea typeface="Calibri" panose="020F0502020204030204" pitchFamily="34" charset="0"/>
              </a:rPr>
            </a:br>
            <a:br>
              <a:rPr lang="en-CA" sz="1800" b="1" i="0" dirty="0">
                <a:effectLst/>
                <a:latin typeface="Calibri" panose="020F0502020204030204" pitchFamily="34" charset="0"/>
                <a:ea typeface="Calibri" panose="020F0502020204030204" pitchFamily="34" charset="0"/>
              </a:rPr>
            </a:br>
            <a:br>
              <a:rPr lang="en-CA" sz="1800" b="1" i="0" dirty="0">
                <a:effectLst/>
                <a:latin typeface="Calibri" panose="020F0502020204030204" pitchFamily="34" charset="0"/>
                <a:ea typeface="Calibri" panose="020F0502020204030204" pitchFamily="34" charset="0"/>
              </a:rPr>
            </a:br>
            <a:br>
              <a:rPr lang="en-CA" sz="1800" b="1" i="0" dirty="0">
                <a:effectLst/>
                <a:latin typeface="Calibri" panose="020F0502020204030204" pitchFamily="34" charset="0"/>
                <a:ea typeface="Calibri" panose="020F0502020204030204" pitchFamily="34" charset="0"/>
              </a:rPr>
            </a:br>
            <a:br>
              <a:rPr lang="en-CA" sz="1800" i="0" dirty="0">
                <a:effectLst/>
                <a:latin typeface="Calibri" panose="020F0502020204030204" pitchFamily="34" charset="0"/>
                <a:ea typeface="Calibri" panose="020F0502020204030204" pitchFamily="34" charset="0"/>
              </a:rPr>
            </a:br>
            <a:r>
              <a:rPr lang="en-CA" sz="6000" b="1" i="0" dirty="0">
                <a:solidFill>
                  <a:srgbClr val="002164"/>
                </a:solidFill>
                <a:effectLst/>
                <a:latin typeface="Copperplate Gothic Bold" panose="020E0705020206020404" pitchFamily="34" charset="0"/>
                <a:ea typeface="Calibri" panose="020F0502020204030204" pitchFamily="34" charset="0"/>
              </a:rPr>
              <a:t>WATER </a:t>
            </a:r>
            <a:br>
              <a:rPr lang="en-CA" sz="6000" b="1" i="0" dirty="0">
                <a:solidFill>
                  <a:srgbClr val="002164"/>
                </a:solidFill>
                <a:effectLst/>
                <a:latin typeface="Copperplate Gothic Bold" panose="020E0705020206020404" pitchFamily="34" charset="0"/>
                <a:ea typeface="Calibri" panose="020F0502020204030204" pitchFamily="34" charset="0"/>
              </a:rPr>
            </a:br>
            <a:r>
              <a:rPr lang="en-CA" sz="6000" b="1" i="0" dirty="0">
                <a:solidFill>
                  <a:srgbClr val="002164"/>
                </a:solidFill>
                <a:effectLst/>
                <a:latin typeface="Copperplate Gothic Bold" panose="020E0705020206020404" pitchFamily="34" charset="0"/>
                <a:ea typeface="Calibri" panose="020F0502020204030204" pitchFamily="34" charset="0"/>
              </a:rPr>
              <a:t>POTABILITY </a:t>
            </a:r>
            <a:br>
              <a:rPr lang="en-CA" sz="6000" b="1" i="0" dirty="0">
                <a:solidFill>
                  <a:srgbClr val="002164"/>
                </a:solidFill>
                <a:effectLst/>
                <a:latin typeface="Copperplate Gothic Bold" panose="020E0705020206020404" pitchFamily="34" charset="0"/>
                <a:ea typeface="Calibri" panose="020F0502020204030204" pitchFamily="34" charset="0"/>
              </a:rPr>
            </a:br>
            <a:r>
              <a:rPr lang="en-CA" sz="6000" b="1" i="0" dirty="0">
                <a:solidFill>
                  <a:srgbClr val="002164"/>
                </a:solidFill>
                <a:effectLst/>
                <a:latin typeface="Copperplate Gothic Bold" panose="020E0705020206020404" pitchFamily="34" charset="0"/>
                <a:ea typeface="Calibri" panose="020F0502020204030204" pitchFamily="34" charset="0"/>
              </a:rPr>
              <a:t>ANALYSIS</a:t>
            </a:r>
            <a:endParaRPr lang="en-CA" sz="6000" b="1" i="0" dirty="0">
              <a:solidFill>
                <a:srgbClr val="002164"/>
              </a:solidFill>
              <a:latin typeface="Copperplate Gothic Bold" panose="020E0705020206020404" pitchFamily="34" charset="0"/>
            </a:endParaRPr>
          </a:p>
        </p:txBody>
      </p:sp>
      <p:pic>
        <p:nvPicPr>
          <p:cNvPr id="58" name="Picture 3">
            <a:extLst>
              <a:ext uri="{FF2B5EF4-FFF2-40B4-BE49-F238E27FC236}">
                <a16:creationId xmlns:a16="http://schemas.microsoft.com/office/drawing/2014/main" id="{82C0048C-FDD6-4439-9ABA-B0A1CBBA2DFD}"/>
              </a:ext>
            </a:extLst>
          </p:cNvPr>
          <p:cNvPicPr>
            <a:picLocks noChangeAspect="1"/>
          </p:cNvPicPr>
          <p:nvPr/>
        </p:nvPicPr>
        <p:blipFill rotWithShape="1">
          <a:blip r:embed="rId2">
            <a:extLst>
              <a:ext uri="{28A0092B-C50C-407E-A947-70E740481C1C}">
                <a14:useLocalDpi xmlns:a14="http://schemas.microsoft.com/office/drawing/2010/main" val="0"/>
              </a:ext>
            </a:extLst>
          </a:blip>
          <a:srcRect l="15605" t="193" r="30069" b="-193"/>
          <a:stretch/>
        </p:blipFill>
        <p:spPr>
          <a:xfrm>
            <a:off x="5719509" y="-3041"/>
            <a:ext cx="6312196" cy="6874330"/>
          </a:xfrm>
          <a:custGeom>
            <a:avLst/>
            <a:gdLst/>
            <a:ahLst/>
            <a:cxnLst/>
            <a:rect l="l" t="t" r="r" b="b"/>
            <a:pathLst>
              <a:path w="6312196" h="6874330">
                <a:moveTo>
                  <a:pt x="2047193" y="0"/>
                </a:moveTo>
                <a:lnTo>
                  <a:pt x="6312196" y="0"/>
                </a:lnTo>
                <a:lnTo>
                  <a:pt x="6312196" y="6874330"/>
                </a:lnTo>
                <a:lnTo>
                  <a:pt x="0" y="6874330"/>
                </a:lnTo>
                <a:close/>
              </a:path>
            </a:pathLst>
          </a:custGeom>
        </p:spPr>
      </p:pic>
      <p:sp>
        <p:nvSpPr>
          <p:cNvPr id="7" name="TextBox 6">
            <a:extLst>
              <a:ext uri="{FF2B5EF4-FFF2-40B4-BE49-F238E27FC236}">
                <a16:creationId xmlns:a16="http://schemas.microsoft.com/office/drawing/2014/main" id="{9B1C2E32-A506-4771-861B-8010BCAAD115}"/>
              </a:ext>
            </a:extLst>
          </p:cNvPr>
          <p:cNvSpPr txBox="1"/>
          <p:nvPr/>
        </p:nvSpPr>
        <p:spPr>
          <a:xfrm>
            <a:off x="558801" y="5475981"/>
            <a:ext cx="4721289" cy="1077218"/>
          </a:xfrm>
          <a:prstGeom prst="rect">
            <a:avLst/>
          </a:prstGeom>
          <a:noFill/>
        </p:spPr>
        <p:txBody>
          <a:bodyPr wrap="square" rtlCol="0">
            <a:spAutoFit/>
          </a:bodyPr>
          <a:lstStyle/>
          <a:p>
            <a:r>
              <a:rPr lang="en-US" sz="1600" b="1" dirty="0">
                <a:solidFill>
                  <a:schemeClr val="tx1">
                    <a:lumMod val="75000"/>
                    <a:lumOff val="25000"/>
                  </a:schemeClr>
                </a:solidFill>
                <a:cs typeface="Arial" panose="020B0604020202020204" pitchFamily="34" charset="0"/>
              </a:rPr>
              <a:t>SUBMITTED BY: </a:t>
            </a:r>
          </a:p>
          <a:p>
            <a:r>
              <a:rPr lang="en-CA" sz="1600" b="1" dirty="0">
                <a:solidFill>
                  <a:schemeClr val="tx1">
                    <a:lumMod val="75000"/>
                    <a:lumOff val="25000"/>
                  </a:schemeClr>
                </a:solidFill>
                <a:cs typeface="Arial" panose="020B0604020202020204" pitchFamily="34" charset="0"/>
              </a:rPr>
              <a:t>ARSHIYA MUSLIM NOOR (100839688)</a:t>
            </a:r>
          </a:p>
          <a:p>
            <a:r>
              <a:rPr lang="en-CA" sz="1600" b="1" dirty="0">
                <a:solidFill>
                  <a:schemeClr val="tx1">
                    <a:lumMod val="75000"/>
                    <a:lumOff val="25000"/>
                  </a:schemeClr>
                </a:solidFill>
                <a:cs typeface="Arial" panose="020B0604020202020204" pitchFamily="34" charset="0"/>
              </a:rPr>
              <a:t>DIMPLE DINESH PARMAR (100852388)</a:t>
            </a:r>
          </a:p>
          <a:p>
            <a:r>
              <a:rPr lang="en-CA" sz="1600" b="1" dirty="0">
                <a:solidFill>
                  <a:schemeClr val="tx1">
                    <a:lumMod val="75000"/>
                    <a:lumOff val="25000"/>
                  </a:schemeClr>
                </a:solidFill>
                <a:cs typeface="Arial" panose="020B0604020202020204" pitchFamily="34" charset="0"/>
              </a:rPr>
              <a:t>PRADEEP RAJASHEKARAN (100848443)</a:t>
            </a:r>
          </a:p>
        </p:txBody>
      </p:sp>
    </p:spTree>
    <p:extLst>
      <p:ext uri="{BB962C8B-B14F-4D97-AF65-F5344CB8AC3E}">
        <p14:creationId xmlns:p14="http://schemas.microsoft.com/office/powerpoint/2010/main" val="2709538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6B857-92ED-4CD7-A720-D45C76148489}"/>
              </a:ext>
            </a:extLst>
          </p:cNvPr>
          <p:cNvSpPr>
            <a:spLocks noGrp="1"/>
          </p:cNvSpPr>
          <p:nvPr>
            <p:ph type="title"/>
          </p:nvPr>
        </p:nvSpPr>
        <p:spPr>
          <a:xfrm>
            <a:off x="61911" y="47602"/>
            <a:ext cx="11934827" cy="468771"/>
          </a:xfrm>
        </p:spPr>
        <p:txBody>
          <a:bodyPr>
            <a:normAutofit/>
          </a:bodyPr>
          <a:lstStyle/>
          <a:p>
            <a:pPr algn="ctr"/>
            <a:r>
              <a:rPr lang="en-US" sz="2400" b="1" dirty="0">
                <a:solidFill>
                  <a:srgbClr val="002060"/>
                </a:solidFill>
                <a:latin typeface="Arial" panose="020B0604020202020204" pitchFamily="34" charset="0"/>
                <a:cs typeface="Arial" panose="020B0604020202020204" pitchFamily="34" charset="0"/>
              </a:rPr>
              <a:t>INTERFACE</a:t>
            </a:r>
            <a:endParaRPr lang="en-CA" sz="2400" b="1" dirty="0">
              <a:solidFill>
                <a:srgbClr val="002060"/>
              </a:solidFill>
              <a:latin typeface="Arial" panose="020B0604020202020204" pitchFamily="34" charset="0"/>
              <a:cs typeface="Arial" panose="020B0604020202020204" pitchFamily="34" charset="0"/>
            </a:endParaRPr>
          </a:p>
        </p:txBody>
      </p:sp>
      <p:pic>
        <p:nvPicPr>
          <p:cNvPr id="4" name="Screen Recording 3">
            <a:hlinkClick r:id="" action="ppaction://media"/>
            <a:extLst>
              <a:ext uri="{FF2B5EF4-FFF2-40B4-BE49-F238E27FC236}">
                <a16:creationId xmlns:a16="http://schemas.microsoft.com/office/drawing/2014/main" id="{2B32BC8E-6CD5-C52C-26CE-D23E525B34D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1911" y="574399"/>
            <a:ext cx="12068177" cy="5767228"/>
          </a:xfrm>
          <a:prstGeom prst="rect">
            <a:avLst/>
          </a:prstGeom>
        </p:spPr>
      </p:pic>
    </p:spTree>
    <p:extLst>
      <p:ext uri="{BB962C8B-B14F-4D97-AF65-F5344CB8AC3E}">
        <p14:creationId xmlns:p14="http://schemas.microsoft.com/office/powerpoint/2010/main" val="4193016301"/>
      </p:ext>
    </p:extLst>
  </p:cSld>
  <p:clrMapOvr>
    <a:masterClrMapping/>
  </p:clrMapOvr>
  <mc:AlternateContent xmlns:mc="http://schemas.openxmlformats.org/markup-compatibility/2006" xmlns:p14="http://schemas.microsoft.com/office/powerpoint/2010/main">
    <mc:Choice Requires="p14">
      <p:transition spd="slow" p14:dur="2000" advTm="18247"/>
    </mc:Choice>
    <mc:Fallback xmlns="">
      <p:transition spd="slow" advTm="182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24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6B857-92ED-4CD7-A720-D45C76148489}"/>
              </a:ext>
            </a:extLst>
          </p:cNvPr>
          <p:cNvSpPr>
            <a:spLocks noGrp="1"/>
          </p:cNvSpPr>
          <p:nvPr>
            <p:ph type="title"/>
          </p:nvPr>
        </p:nvSpPr>
        <p:spPr>
          <a:xfrm>
            <a:off x="820189" y="372685"/>
            <a:ext cx="10058400" cy="584663"/>
          </a:xfrm>
        </p:spPr>
        <p:txBody>
          <a:bodyPr>
            <a:normAutofit/>
          </a:bodyPr>
          <a:lstStyle/>
          <a:p>
            <a:r>
              <a:rPr lang="en-US" sz="2400" b="1" dirty="0">
                <a:solidFill>
                  <a:srgbClr val="002060"/>
                </a:solidFill>
                <a:latin typeface="Arial" panose="020B0604020202020204" pitchFamily="34" charset="0"/>
                <a:cs typeface="Arial" panose="020B0604020202020204" pitchFamily="34" charset="0"/>
              </a:rPr>
              <a:t>RECOMMENDATIONS</a:t>
            </a:r>
            <a:endParaRPr lang="en-CA" sz="2400" b="1" dirty="0">
              <a:solidFill>
                <a:srgbClr val="00206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F5AF75D6-17CF-497D-BAF0-03E46E1F7B23}"/>
              </a:ext>
            </a:extLst>
          </p:cNvPr>
          <p:cNvSpPr>
            <a:spLocks noGrp="1"/>
          </p:cNvSpPr>
          <p:nvPr>
            <p:ph idx="1"/>
          </p:nvPr>
        </p:nvSpPr>
        <p:spPr>
          <a:xfrm>
            <a:off x="820189" y="1167618"/>
            <a:ext cx="10448034" cy="5025365"/>
          </a:xfrm>
          <a:solidFill>
            <a:schemeClr val="bg1"/>
          </a:solidFill>
        </p:spPr>
        <p:txBody>
          <a:bodyPr>
            <a:noAutofit/>
          </a:bodyPr>
          <a:lstStyle/>
          <a:p>
            <a:pPr marL="342900" lvl="0" indent="-342900">
              <a:lnSpc>
                <a:spcPct val="106000"/>
              </a:lnSpc>
              <a:spcAft>
                <a:spcPts val="0"/>
              </a:spcAft>
              <a:buFont typeface="Symbol" panose="05050102010706020507" pitchFamily="18" charset="2"/>
              <a:buChar char=""/>
            </a:pPr>
            <a:r>
              <a:rPr lang="en-US" sz="1800" dirty="0">
                <a:effectLst/>
                <a:ea typeface="Calibri" panose="020F0502020204030204" pitchFamily="34" charset="0"/>
                <a:cs typeface="Calibri" panose="020F0502020204030204" pitchFamily="34" charset="0"/>
              </a:rPr>
              <a:t>This dataset is a synthetically generated and not a real dataset and due to this there are some limitations. This can be solved using a </a:t>
            </a:r>
            <a:r>
              <a:rPr lang="en-US" sz="1800" b="1" dirty="0">
                <a:effectLst/>
                <a:ea typeface="Calibri" panose="020F0502020204030204" pitchFamily="34" charset="0"/>
                <a:cs typeface="Calibri" panose="020F0502020204030204" pitchFamily="34" charset="0"/>
              </a:rPr>
              <a:t>real dataset</a:t>
            </a:r>
            <a:r>
              <a:rPr lang="en-US" sz="1800" dirty="0">
                <a:effectLst/>
                <a:ea typeface="Calibri" panose="020F0502020204030204" pitchFamily="34" charset="0"/>
                <a:cs typeface="Calibri" panose="020F0502020204030204" pitchFamily="34" charset="0"/>
              </a:rPr>
              <a:t>. Using a real dataset will improve the overall performance of models and provide accurate predictions that can be applied to resolve real world problems.  </a:t>
            </a:r>
          </a:p>
          <a:p>
            <a:pPr marL="342900" indent="-342900">
              <a:lnSpc>
                <a:spcPct val="106000"/>
              </a:lnSpc>
              <a:spcAft>
                <a:spcPts val="0"/>
              </a:spcAft>
              <a:buFont typeface="Symbol" panose="05050102010706020507" pitchFamily="18" charset="2"/>
              <a:buChar char=""/>
            </a:pPr>
            <a:r>
              <a:rPr lang="en-US" sz="1800" dirty="0">
                <a:effectLst/>
                <a:ea typeface="Calibri" panose="020F0502020204030204" pitchFamily="34" charset="0"/>
                <a:cs typeface="Calibri" panose="020F0502020204030204" pitchFamily="34" charset="0"/>
              </a:rPr>
              <a:t>Adding </a:t>
            </a:r>
            <a:r>
              <a:rPr lang="en-US" sz="1800" b="1" dirty="0">
                <a:ea typeface="Calibri" panose="020F0502020204030204" pitchFamily="34" charset="0"/>
                <a:cs typeface="Calibri" panose="020F0502020204030204" pitchFamily="34" charset="0"/>
              </a:rPr>
              <a:t>region</a:t>
            </a:r>
            <a:r>
              <a:rPr lang="en-US" sz="1800" dirty="0">
                <a:ea typeface="Calibri" panose="020F0502020204030204" pitchFamily="34" charset="0"/>
                <a:cs typeface="Calibri" panose="020F0502020204030204" pitchFamily="34" charset="0"/>
              </a:rPr>
              <a:t> as a feature to the dataset will help us expand our analysis, as we can show which regions water is non potable mostly and the government can take measures to address these concerns for the welfare of the society. </a:t>
            </a:r>
          </a:p>
          <a:p>
            <a:pPr marL="342900" indent="-342900">
              <a:lnSpc>
                <a:spcPct val="106000"/>
              </a:lnSpc>
              <a:spcAft>
                <a:spcPts val="0"/>
              </a:spcAft>
              <a:buFont typeface="Symbol" panose="05050102010706020507" pitchFamily="18" charset="2"/>
              <a:buChar char=""/>
            </a:pPr>
            <a:r>
              <a:rPr lang="en-US" sz="1800" dirty="0">
                <a:effectLst/>
                <a:ea typeface="Calibri" panose="020F0502020204030204" pitchFamily="34" charset="0"/>
                <a:cs typeface="Calibri" panose="020F0502020204030204" pitchFamily="34" charset="0"/>
              </a:rPr>
              <a:t>For huge data sets, the support vector machine approach may not suitable and, they are computationally expensive to train. </a:t>
            </a:r>
            <a:r>
              <a:rPr lang="en-US" sz="1800">
                <a:effectLst/>
                <a:ea typeface="Calibri" panose="020F0502020204030204" pitchFamily="34" charset="0"/>
                <a:cs typeface="Calibri" panose="020F0502020204030204" pitchFamily="34" charset="0"/>
              </a:rPr>
              <a:t>Hence, exploring </a:t>
            </a:r>
            <a:r>
              <a:rPr lang="en-US" sz="1800" b="1">
                <a:effectLst/>
                <a:ea typeface="Calibri" panose="020F0502020204030204" pitchFamily="34" charset="0"/>
                <a:cs typeface="Calibri" panose="020F0502020204030204" pitchFamily="34" charset="0"/>
              </a:rPr>
              <a:t>other</a:t>
            </a:r>
            <a:r>
              <a:rPr lang="en-US" sz="1800">
                <a:effectLst/>
                <a:ea typeface="Calibri" panose="020F0502020204030204" pitchFamily="34" charset="0"/>
                <a:cs typeface="Calibri" panose="020F0502020204030204" pitchFamily="34" charset="0"/>
              </a:rPr>
              <a:t> </a:t>
            </a:r>
            <a:r>
              <a:rPr lang="en-US" sz="1800" b="1">
                <a:effectLst/>
                <a:ea typeface="Calibri" panose="020F0502020204030204" pitchFamily="34" charset="0"/>
                <a:cs typeface="Calibri" panose="020F0502020204030204" pitchFamily="34" charset="0"/>
              </a:rPr>
              <a:t>classifiers</a:t>
            </a:r>
            <a:r>
              <a:rPr lang="en-US" sz="1800">
                <a:effectLst/>
                <a:ea typeface="Calibri" panose="020F0502020204030204" pitchFamily="34" charset="0"/>
                <a:cs typeface="Calibri" panose="020F0502020204030204" pitchFamily="34" charset="0"/>
              </a:rPr>
              <a:t> for larger datasets are recommended. </a:t>
            </a:r>
            <a:endParaRPr lang="en-US" sz="1800" dirty="0">
              <a:ea typeface="Calibri" panose="020F0502020204030204" pitchFamily="34" charset="0"/>
              <a:cs typeface="Calibri" panose="020F0502020204030204" pitchFamily="34" charset="0"/>
            </a:endParaRPr>
          </a:p>
          <a:p>
            <a:pPr marL="342900" indent="-342900">
              <a:lnSpc>
                <a:spcPct val="106000"/>
              </a:lnSpc>
              <a:spcAft>
                <a:spcPts val="0"/>
              </a:spcAft>
              <a:buFont typeface="Symbol" panose="05050102010706020507" pitchFamily="18" charset="2"/>
              <a:buChar char=""/>
            </a:pPr>
            <a:r>
              <a:rPr lang="en-US" sz="1800" b="1" dirty="0">
                <a:effectLst/>
                <a:ea typeface="Calibri" panose="020F0502020204030204" pitchFamily="34" charset="0"/>
                <a:cs typeface="Calibri" panose="020F0502020204030204" pitchFamily="34" charset="0"/>
              </a:rPr>
              <a:t>Hyper parameter tuning</a:t>
            </a:r>
            <a:r>
              <a:rPr lang="en-US" sz="1800" dirty="0">
                <a:effectLst/>
                <a:ea typeface="Calibri" panose="020F0502020204030204" pitchFamily="34" charset="0"/>
                <a:cs typeface="Calibri" panose="020F0502020204030204" pitchFamily="34" charset="0"/>
              </a:rPr>
              <a:t> to get a more accurate prediction for other models is always recommended as this will influence how model’s parameter  can be updated and learned during training. Models can give a greater accuracy by learning the most optimal weights </a:t>
            </a:r>
            <a:r>
              <a:rPr lang="en-US" sz="1800" b="0" i="0" dirty="0">
                <a:solidFill>
                  <a:srgbClr val="242424"/>
                </a:solidFill>
                <a:effectLst/>
              </a:rPr>
              <a:t>with a given training algorithm and data.</a:t>
            </a:r>
            <a:endParaRPr lang="en-US" sz="1800" b="0" i="0" dirty="0">
              <a:solidFill>
                <a:srgbClr val="242424"/>
              </a:solidFill>
              <a:cs typeface="Calibri" panose="020F0502020204030204" pitchFamily="34" charset="0"/>
            </a:endParaRPr>
          </a:p>
          <a:p>
            <a:pPr marL="342900" indent="-342900">
              <a:lnSpc>
                <a:spcPct val="106000"/>
              </a:lnSpc>
              <a:spcAft>
                <a:spcPts val="0"/>
              </a:spcAft>
              <a:buFont typeface="Symbol" panose="05050102010706020507" pitchFamily="18" charset="2"/>
              <a:buChar char=""/>
            </a:pPr>
            <a:r>
              <a:rPr lang="en-US" sz="1800" dirty="0">
                <a:effectLst/>
                <a:ea typeface="Calibri" panose="020F0502020204030204" pitchFamily="34" charset="0"/>
                <a:cs typeface="Calibri" panose="020F0502020204030204" pitchFamily="34" charset="0"/>
              </a:rPr>
              <a:t>To boost </a:t>
            </a:r>
            <a:r>
              <a:rPr lang="en-US" sz="1800" dirty="0">
                <a:cs typeface="Calibri" panose="020F0502020204030204" pitchFamily="34" charset="0"/>
              </a:rPr>
              <a:t>accuracy, </a:t>
            </a:r>
            <a:r>
              <a:rPr lang="en-US" sz="1800" b="1" dirty="0">
                <a:cs typeface="Calibri" panose="020F0502020204030204" pitchFamily="34" charset="0"/>
              </a:rPr>
              <a:t>Ensemble</a:t>
            </a:r>
            <a:r>
              <a:rPr lang="en-US" sz="1800" dirty="0">
                <a:cs typeface="Calibri" panose="020F0502020204030204" pitchFamily="34" charset="0"/>
              </a:rPr>
              <a:t> </a:t>
            </a:r>
            <a:r>
              <a:rPr lang="en-US" sz="1800" b="1" dirty="0">
                <a:cs typeface="Calibri" panose="020F0502020204030204" pitchFamily="34" charset="0"/>
              </a:rPr>
              <a:t>Methods</a:t>
            </a:r>
            <a:r>
              <a:rPr lang="en-US" sz="1800" dirty="0">
                <a:cs typeface="Calibri" panose="020F0502020204030204" pitchFamily="34" charset="0"/>
              </a:rPr>
              <a:t> are also recommended. Using Ensemble learning technique several learners are combined to obtain a better performance than any individual learners. It is often used to improve classification and prediction.</a:t>
            </a:r>
          </a:p>
          <a:p>
            <a:pPr marL="342900" indent="-342900">
              <a:lnSpc>
                <a:spcPct val="106000"/>
              </a:lnSpc>
              <a:spcAft>
                <a:spcPts val="0"/>
              </a:spcAft>
              <a:buFont typeface="Symbol" panose="05050102010706020507" pitchFamily="18" charset="2"/>
              <a:buChar char=""/>
            </a:pPr>
            <a:endParaRPr lang="en-CA" sz="1800" dirty="0"/>
          </a:p>
        </p:txBody>
      </p:sp>
    </p:spTree>
    <p:extLst>
      <p:ext uri="{BB962C8B-B14F-4D97-AF65-F5344CB8AC3E}">
        <p14:creationId xmlns:p14="http://schemas.microsoft.com/office/powerpoint/2010/main" val="879784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6B857-92ED-4CD7-A720-D45C76148489}"/>
              </a:ext>
            </a:extLst>
          </p:cNvPr>
          <p:cNvSpPr>
            <a:spLocks noGrp="1"/>
          </p:cNvSpPr>
          <p:nvPr>
            <p:ph type="title"/>
          </p:nvPr>
        </p:nvSpPr>
        <p:spPr>
          <a:xfrm>
            <a:off x="1097280" y="286603"/>
            <a:ext cx="10058400" cy="963077"/>
          </a:xfrm>
        </p:spPr>
        <p:txBody>
          <a:bodyPr>
            <a:normAutofit/>
          </a:bodyPr>
          <a:lstStyle/>
          <a:p>
            <a:r>
              <a:rPr lang="en-US" sz="2400" b="1" dirty="0">
                <a:solidFill>
                  <a:srgbClr val="002060"/>
                </a:solidFill>
                <a:latin typeface="Arial" panose="020B0604020202020204" pitchFamily="34" charset="0"/>
                <a:cs typeface="Arial" panose="020B0604020202020204" pitchFamily="34" charset="0"/>
              </a:rPr>
              <a:t>REFERENCES</a:t>
            </a:r>
            <a:endParaRPr lang="en-CA" sz="2400" b="1" dirty="0">
              <a:solidFill>
                <a:srgbClr val="00206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F5AF75D6-17CF-497D-BAF0-03E46E1F7B23}"/>
              </a:ext>
            </a:extLst>
          </p:cNvPr>
          <p:cNvSpPr>
            <a:spLocks noGrp="1"/>
          </p:cNvSpPr>
          <p:nvPr>
            <p:ph idx="1"/>
          </p:nvPr>
        </p:nvSpPr>
        <p:spPr>
          <a:xfrm>
            <a:off x="1702190" y="4110633"/>
            <a:ext cx="10058400" cy="4023360"/>
          </a:xfrm>
        </p:spPr>
        <p:txBody>
          <a:bodyPr/>
          <a:lstStyle/>
          <a:p>
            <a:pPr marL="0" indent="0">
              <a:lnSpc>
                <a:spcPct val="106000"/>
              </a:lnSpc>
              <a:spcAft>
                <a:spcPts val="800"/>
              </a:spcAft>
              <a:buNone/>
            </a:pPr>
            <a:endParaRPr lang="en-US" b="0" i="0" dirty="0">
              <a:solidFill>
                <a:schemeClr val="tx1"/>
              </a:solidFill>
              <a:effectLst/>
              <a:latin typeface="Arial" panose="020B0604020202020204" pitchFamily="34" charset="0"/>
              <a:cs typeface="Arial" panose="020B0604020202020204" pitchFamily="34" charset="0"/>
            </a:endParaRPr>
          </a:p>
          <a:p>
            <a:pPr>
              <a:buFont typeface="Wingdings" panose="05000000000000000000" pitchFamily="2" charset="2"/>
              <a:buChar char="v"/>
            </a:pPr>
            <a:endParaRPr lang="en-CA" dirty="0"/>
          </a:p>
        </p:txBody>
      </p:sp>
      <p:sp>
        <p:nvSpPr>
          <p:cNvPr id="6" name="TextBox 5">
            <a:extLst>
              <a:ext uri="{FF2B5EF4-FFF2-40B4-BE49-F238E27FC236}">
                <a16:creationId xmlns:a16="http://schemas.microsoft.com/office/drawing/2014/main" id="{7F5A1785-7196-E132-F6E3-75E53AAF1E6A}"/>
              </a:ext>
            </a:extLst>
          </p:cNvPr>
          <p:cNvSpPr txBox="1"/>
          <p:nvPr/>
        </p:nvSpPr>
        <p:spPr>
          <a:xfrm>
            <a:off x="905069" y="2015412"/>
            <a:ext cx="10601649" cy="4031873"/>
          </a:xfrm>
          <a:prstGeom prst="rect">
            <a:avLst/>
          </a:prstGeom>
          <a:noFill/>
        </p:spPr>
        <p:txBody>
          <a:bodyPr wrap="square" rtlCol="0">
            <a:spAutoFit/>
          </a:bodyPr>
          <a:lstStyle/>
          <a:p>
            <a:pPr marL="285750" indent="-285750">
              <a:buClr>
                <a:srgbClr val="B80C49"/>
              </a:buClr>
              <a:buFont typeface="Wingdings" panose="05000000000000000000" pitchFamily="2" charset="2"/>
              <a:buChar char="§"/>
            </a:pPr>
            <a:r>
              <a:rPr lang="en-US" sz="1600" dirty="0"/>
              <a:t>JAY. (2021, July). Water Quality: Analysis (</a:t>
            </a:r>
            <a:r>
              <a:rPr lang="en-US" sz="1600" dirty="0" err="1"/>
              <a:t>Plotly</a:t>
            </a:r>
            <a:r>
              <a:rPr lang="en-US" sz="1600" dirty="0"/>
              <a:t>) and Modelling. Retrieved from Kaggle: </a:t>
            </a:r>
            <a:r>
              <a:rPr lang="en-US" sz="1600" dirty="0">
                <a:hlinkClick r:id="rId2"/>
              </a:rPr>
              <a:t>https://www.kaggle.com/code/jaykumar1607/water-quality-analysis-plotly-and-modelling</a:t>
            </a:r>
            <a:endParaRPr lang="en-US" sz="1600" dirty="0"/>
          </a:p>
          <a:p>
            <a:pPr marL="285750" indent="-285750">
              <a:buClr>
                <a:srgbClr val="B80C49"/>
              </a:buClr>
              <a:buFont typeface="Wingdings" panose="05000000000000000000" pitchFamily="2" charset="2"/>
              <a:buChar char="§"/>
            </a:pPr>
            <a:endParaRPr lang="en-US" sz="1600" dirty="0"/>
          </a:p>
          <a:p>
            <a:pPr marL="285750" indent="-285750">
              <a:buClr>
                <a:srgbClr val="B80C49"/>
              </a:buClr>
              <a:buFont typeface="Wingdings" panose="05000000000000000000" pitchFamily="2" charset="2"/>
              <a:buChar char="§"/>
            </a:pPr>
            <a:r>
              <a:rPr lang="en-US" sz="1600" dirty="0"/>
              <a:t>KADIWAL, A. (2021). Kaggle. Retrieved from Water Quality: </a:t>
            </a:r>
            <a:r>
              <a:rPr lang="en-US" sz="1600" dirty="0">
                <a:hlinkClick r:id="rId3"/>
              </a:rPr>
              <a:t>https://www.kaggle.com/datasets/adityakadiwal/water-potability</a:t>
            </a:r>
            <a:endParaRPr lang="en-US" sz="1600" dirty="0"/>
          </a:p>
          <a:p>
            <a:pPr marL="285750" indent="-285750">
              <a:buClr>
                <a:srgbClr val="B80C49"/>
              </a:buClr>
              <a:buFont typeface="Wingdings" panose="05000000000000000000" pitchFamily="2" charset="2"/>
              <a:buChar char="§"/>
            </a:pPr>
            <a:endParaRPr lang="en-US" sz="1600" dirty="0"/>
          </a:p>
          <a:p>
            <a:pPr marL="285750" indent="-285750">
              <a:buClr>
                <a:srgbClr val="B80C49"/>
              </a:buClr>
              <a:buFont typeface="Wingdings" panose="05000000000000000000" pitchFamily="2" charset="2"/>
              <a:buChar char="§"/>
            </a:pPr>
            <a:r>
              <a:rPr lang="en-US" sz="1600" dirty="0"/>
              <a:t>KONSTANTIN, T. (2021, September). Exploring and Predicting Drinking Water Potability. Retrieved from Kaggle: </a:t>
            </a:r>
            <a:r>
              <a:rPr lang="en-US" sz="1600" dirty="0">
                <a:hlinkClick r:id="rId4"/>
              </a:rPr>
              <a:t>https://www.kaggle.com/code/thomaskonstantin/exploring-and-predicting-drinking-water-potability</a:t>
            </a:r>
            <a:endParaRPr lang="en-US" sz="1600" dirty="0"/>
          </a:p>
          <a:p>
            <a:pPr marL="285750" indent="-285750">
              <a:buClr>
                <a:srgbClr val="B80C49"/>
              </a:buClr>
              <a:buFont typeface="Wingdings" panose="05000000000000000000" pitchFamily="2" charset="2"/>
              <a:buChar char="§"/>
            </a:pPr>
            <a:endParaRPr lang="en-US" sz="1600" dirty="0"/>
          </a:p>
          <a:p>
            <a:pPr marL="285750" indent="-285750">
              <a:buClr>
                <a:srgbClr val="B80C49"/>
              </a:buClr>
              <a:buFont typeface="Wingdings" panose="05000000000000000000" pitchFamily="2" charset="2"/>
              <a:buChar char="§"/>
            </a:pPr>
            <a:r>
              <a:rPr lang="en-US" sz="1600" dirty="0"/>
              <a:t>Leech, J. (2020, June 30). 7 Science-Based Health Benefits of Drinking Enough Water. Retrieved from Healthline: </a:t>
            </a:r>
            <a:r>
              <a:rPr lang="en-US" sz="1600" dirty="0">
                <a:hlinkClick r:id="rId5"/>
              </a:rPr>
              <a:t>https://www.healthline.com/nutrition/7-health-benefits-of-water</a:t>
            </a:r>
            <a:endParaRPr lang="en-US" sz="1600" dirty="0"/>
          </a:p>
          <a:p>
            <a:pPr marL="285750" indent="-285750">
              <a:buClr>
                <a:srgbClr val="B80C49"/>
              </a:buClr>
              <a:buFont typeface="Wingdings" panose="05000000000000000000" pitchFamily="2" charset="2"/>
              <a:buChar char="§"/>
            </a:pPr>
            <a:endParaRPr lang="en-US" sz="1600" dirty="0"/>
          </a:p>
          <a:p>
            <a:pPr marL="285750" indent="-285750">
              <a:buClr>
                <a:srgbClr val="B80C49"/>
              </a:buClr>
              <a:buFont typeface="Wingdings" panose="05000000000000000000" pitchFamily="2" charset="2"/>
              <a:buChar char="§"/>
            </a:pPr>
            <a:r>
              <a:rPr lang="en-US" sz="1600" dirty="0"/>
              <a:t>Week 5: Machine Learning Fundamentals. (n.d.). Retrieved from DC Connect: </a:t>
            </a:r>
            <a:r>
              <a:rPr lang="en-US" sz="1600" dirty="0">
                <a:hlinkClick r:id="rId6"/>
              </a:rPr>
              <a:t>https://durhamcollege.desire2learn.com/d2l/le/content/430948/viewContent/5745823/View</a:t>
            </a:r>
            <a:endParaRPr lang="en-US" sz="1600" dirty="0"/>
          </a:p>
          <a:p>
            <a:pPr marL="285750" indent="-285750">
              <a:buClr>
                <a:srgbClr val="B80C49"/>
              </a:buClr>
              <a:buFont typeface="Wingdings" panose="05000000000000000000" pitchFamily="2" charset="2"/>
              <a:buChar char="§"/>
            </a:pPr>
            <a:endParaRPr lang="en-US" sz="1600" dirty="0"/>
          </a:p>
          <a:p>
            <a:endParaRPr lang="en-US" sz="1600" dirty="0"/>
          </a:p>
        </p:txBody>
      </p:sp>
    </p:spTree>
    <p:extLst>
      <p:ext uri="{BB962C8B-B14F-4D97-AF65-F5344CB8AC3E}">
        <p14:creationId xmlns:p14="http://schemas.microsoft.com/office/powerpoint/2010/main" val="773716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4CA350-3CD2-43BE-8B31-0F388B5370FD}"/>
              </a:ext>
            </a:extLst>
          </p:cNvPr>
          <p:cNvSpPr>
            <a:spLocks noGrp="1"/>
          </p:cNvSpPr>
          <p:nvPr>
            <p:ph idx="1"/>
          </p:nvPr>
        </p:nvSpPr>
        <p:spPr>
          <a:xfrm>
            <a:off x="1097279" y="1845734"/>
            <a:ext cx="6454987" cy="4023360"/>
          </a:xfrm>
        </p:spPr>
        <p:txBody>
          <a:bodyPr>
            <a:normAutofit/>
          </a:bodyPr>
          <a:lstStyle/>
          <a:p>
            <a:pPr algn="r"/>
            <a:endParaRPr lang="en-US" sz="4800" b="1" dirty="0">
              <a:solidFill>
                <a:srgbClr val="002060"/>
              </a:solidFill>
              <a:latin typeface="Arial" panose="020B0604020202020204" pitchFamily="34" charset="0"/>
              <a:cs typeface="Arial" panose="020B0604020202020204" pitchFamily="34" charset="0"/>
            </a:endParaRPr>
          </a:p>
          <a:p>
            <a:pPr algn="r"/>
            <a:endParaRPr lang="en-US" sz="4800" b="1" dirty="0">
              <a:solidFill>
                <a:srgbClr val="002060"/>
              </a:solidFill>
              <a:latin typeface="Arial" panose="020B0604020202020204" pitchFamily="34" charset="0"/>
              <a:cs typeface="Arial" panose="020B0604020202020204" pitchFamily="34" charset="0"/>
            </a:endParaRPr>
          </a:p>
          <a:p>
            <a:pPr algn="r"/>
            <a:r>
              <a:rPr lang="en-US" sz="4800" b="1" dirty="0">
                <a:solidFill>
                  <a:srgbClr val="002060"/>
                </a:solidFill>
                <a:latin typeface="Arial" panose="020B0604020202020204" pitchFamily="34" charset="0"/>
                <a:cs typeface="Arial" panose="020B0604020202020204" pitchFamily="34" charset="0"/>
              </a:rPr>
              <a:t>THANK YOU</a:t>
            </a:r>
            <a:endParaRPr lang="en-CA" sz="4800" b="1" dirty="0">
              <a:solidFill>
                <a:srgbClr val="002060"/>
              </a:solidFill>
              <a:latin typeface="Arial" panose="020B0604020202020204" pitchFamily="34" charset="0"/>
              <a:cs typeface="Arial" panose="020B0604020202020204" pitchFamily="34" charset="0"/>
            </a:endParaRPr>
          </a:p>
        </p:txBody>
      </p:sp>
      <p:pic>
        <p:nvPicPr>
          <p:cNvPr id="9" name="Graphic 6" descr="Smiling Face with No Fill">
            <a:extLst>
              <a:ext uri="{FF2B5EF4-FFF2-40B4-BE49-F238E27FC236}">
                <a16:creationId xmlns:a16="http://schemas.microsoft.com/office/drawing/2014/main" id="{ADD1CFBB-814C-4A40-9385-C8429B59632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0570" y="2084269"/>
            <a:ext cx="3135109" cy="3135109"/>
          </a:xfrm>
          <a:prstGeom prst="rect">
            <a:avLst/>
          </a:prstGeom>
        </p:spPr>
      </p:pic>
    </p:spTree>
    <p:extLst>
      <p:ext uri="{BB962C8B-B14F-4D97-AF65-F5344CB8AC3E}">
        <p14:creationId xmlns:p14="http://schemas.microsoft.com/office/powerpoint/2010/main" val="1417985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C132E-7118-488B-A42C-12AEDD99444F}"/>
              </a:ext>
            </a:extLst>
          </p:cNvPr>
          <p:cNvSpPr>
            <a:spLocks noGrp="1"/>
          </p:cNvSpPr>
          <p:nvPr>
            <p:ph type="title"/>
          </p:nvPr>
        </p:nvSpPr>
        <p:spPr>
          <a:xfrm>
            <a:off x="660765" y="447869"/>
            <a:ext cx="10363200" cy="575942"/>
          </a:xfrm>
        </p:spPr>
        <p:txBody>
          <a:bodyPr>
            <a:normAutofit/>
          </a:bodyPr>
          <a:lstStyle/>
          <a:p>
            <a:r>
              <a:rPr lang="en-US" sz="3200" b="1" dirty="0">
                <a:solidFill>
                  <a:srgbClr val="002060"/>
                </a:solidFill>
                <a:latin typeface="Arial" panose="020B0604020202020204" pitchFamily="34" charset="0"/>
                <a:cs typeface="Arial" panose="020B0604020202020204" pitchFamily="34" charset="0"/>
              </a:rPr>
              <a:t>INTRODUCTION</a:t>
            </a:r>
            <a:endParaRPr lang="en-CA" sz="3200" b="1" dirty="0">
              <a:solidFill>
                <a:srgbClr val="00206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AA437852-6282-4928-8808-860DD077A988}"/>
              </a:ext>
            </a:extLst>
          </p:cNvPr>
          <p:cNvSpPr>
            <a:spLocks noGrp="1"/>
          </p:cNvSpPr>
          <p:nvPr>
            <p:ph idx="1"/>
          </p:nvPr>
        </p:nvSpPr>
        <p:spPr>
          <a:xfrm>
            <a:off x="660765" y="1375718"/>
            <a:ext cx="7018329" cy="4421090"/>
          </a:xfrm>
          <a:solidFill>
            <a:schemeClr val="bg1"/>
          </a:solidFill>
        </p:spPr>
        <p:txBody>
          <a:bodyPr>
            <a:noAutofit/>
          </a:bodyPr>
          <a:lstStyle/>
          <a:p>
            <a:pPr marL="0" indent="0">
              <a:spcBef>
                <a:spcPts val="0"/>
              </a:spcBef>
              <a:buNone/>
            </a:pPr>
            <a:r>
              <a:rPr lang="en-US" dirty="0">
                <a:solidFill>
                  <a:schemeClr val="tx1"/>
                </a:solidFill>
                <a:effectLst/>
                <a:latin typeface="Calibri" panose="020F0502020204030204" pitchFamily="34" charset="0"/>
                <a:ea typeface="Calibri" panose="020F0502020204030204" pitchFamily="34" charset="0"/>
              </a:rPr>
              <a:t>In this project we have performed machine learning prediction analytics on water quality </a:t>
            </a:r>
            <a:r>
              <a:rPr lang="en-US" dirty="0">
                <a:solidFill>
                  <a:schemeClr val="tx1"/>
                </a:solidFill>
                <a:latin typeface="Calibri" panose="020F0502020204030204" pitchFamily="34" charset="0"/>
              </a:rPr>
              <a:t>indicators to check the potability of the water based on the Ph level, hardness, solids, chloramines, sulphate, its conductivity, organic carbon, trihalomethanes and turbidity. This analysis will help us determine if the water is </a:t>
            </a:r>
            <a:r>
              <a:rPr lang="en-US" b="1" dirty="0">
                <a:solidFill>
                  <a:schemeClr val="tx1"/>
                </a:solidFill>
                <a:latin typeface="Calibri" panose="020F0502020204030204" pitchFamily="34" charset="0"/>
              </a:rPr>
              <a:t>fit for human consumption or not.</a:t>
            </a:r>
          </a:p>
          <a:p>
            <a:pPr marL="0" indent="0">
              <a:spcBef>
                <a:spcPts val="0"/>
              </a:spcBef>
              <a:buNone/>
            </a:pPr>
            <a:endParaRPr lang="en-US" dirty="0">
              <a:solidFill>
                <a:schemeClr val="tx1"/>
              </a:solidFill>
              <a:latin typeface="Calibri" panose="020F0502020204030204" pitchFamily="34" charset="0"/>
            </a:endParaRPr>
          </a:p>
          <a:p>
            <a:pPr marL="0" indent="0">
              <a:spcBef>
                <a:spcPts val="0"/>
              </a:spcBef>
              <a:buNone/>
            </a:pPr>
            <a:r>
              <a:rPr lang="en-US" dirty="0">
                <a:solidFill>
                  <a:schemeClr val="tx1"/>
                </a:solidFill>
                <a:latin typeface="Calibri" panose="020F0502020204030204" pitchFamily="34" charset="0"/>
              </a:rPr>
              <a:t>The </a:t>
            </a:r>
            <a:r>
              <a:rPr lang="en-US" dirty="0">
                <a:solidFill>
                  <a:schemeClr val="tx1"/>
                </a:solidFill>
                <a:effectLst/>
                <a:latin typeface="Calibri" panose="020F0502020204030204" pitchFamily="34" charset="0"/>
                <a:ea typeface="Calibri" panose="020F0502020204030204" pitchFamily="34" charset="0"/>
              </a:rPr>
              <a:t>goal is the </a:t>
            </a:r>
            <a:r>
              <a:rPr lang="en-US" b="1" dirty="0">
                <a:solidFill>
                  <a:schemeClr val="tx1"/>
                </a:solidFill>
                <a:effectLst/>
                <a:latin typeface="Calibri" panose="020F0502020204030204" pitchFamily="34" charset="0"/>
                <a:ea typeface="Calibri" panose="020F0502020204030204" pitchFamily="34" charset="0"/>
              </a:rPr>
              <a:t>prediction of water potability </a:t>
            </a:r>
            <a:r>
              <a:rPr lang="en-US" dirty="0">
                <a:solidFill>
                  <a:schemeClr val="tx1"/>
                </a:solidFill>
                <a:effectLst/>
                <a:latin typeface="Calibri" panose="020F0502020204030204" pitchFamily="34" charset="0"/>
                <a:ea typeface="Calibri" panose="020F0502020204030204" pitchFamily="34" charset="0"/>
              </a:rPr>
              <a:t>using different machine learning algorithms.</a:t>
            </a:r>
          </a:p>
          <a:p>
            <a:pPr marL="0" indent="0">
              <a:buNone/>
            </a:pPr>
            <a:r>
              <a:rPr lang="en-US" dirty="0">
                <a:solidFill>
                  <a:schemeClr val="tx1"/>
                </a:solidFill>
                <a:effectLst/>
                <a:latin typeface="Calibri" panose="020F0502020204030204" pitchFamily="34" charset="0"/>
                <a:ea typeface="Calibri" panose="020F0502020204030204" pitchFamily="34" charset="0"/>
              </a:rPr>
              <a:t>Results will be compared </a:t>
            </a:r>
            <a:r>
              <a:rPr lang="en-US" dirty="0">
                <a:solidFill>
                  <a:schemeClr val="tx1"/>
                </a:solidFill>
                <a:latin typeface="Calibri" panose="020F0502020204030204" pitchFamily="34" charset="0"/>
              </a:rPr>
              <a:t>to find the most </a:t>
            </a:r>
            <a:r>
              <a:rPr lang="en-US" dirty="0">
                <a:solidFill>
                  <a:schemeClr val="tx1"/>
                </a:solidFill>
                <a:effectLst/>
                <a:latin typeface="Calibri" panose="020F0502020204030204" pitchFamily="34" charset="0"/>
                <a:ea typeface="Calibri" panose="020F0502020204030204" pitchFamily="34" charset="0"/>
              </a:rPr>
              <a:t>accurate model for future predictions. </a:t>
            </a:r>
            <a:r>
              <a:rPr lang="en-CA"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This analysis will provide us the following outcomes - </a:t>
            </a:r>
            <a:endParaRPr lang="en-CA"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818388" lvl="2" indent="-342900">
              <a:spcBef>
                <a:spcPts val="0"/>
              </a:spcBef>
              <a:buFont typeface="Symbol" panose="05050102010706020507" pitchFamily="18" charset="2"/>
              <a:buChar char=""/>
            </a:pPr>
            <a:r>
              <a:rPr lang="en-CA" sz="20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Predict if the water quality is fit for human </a:t>
            </a:r>
            <a:r>
              <a:rPr lang="en-CA" sz="20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consumption</a:t>
            </a:r>
            <a:r>
              <a:rPr lang="en-CA" sz="20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
            </a:r>
            <a:endParaRPr lang="en-CA"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818388" lvl="2" indent="-342900">
              <a:spcBef>
                <a:spcPts val="0"/>
              </a:spcBef>
              <a:buFont typeface="Symbol" panose="05050102010706020507" pitchFamily="18" charset="2"/>
              <a:buChar char=""/>
            </a:pPr>
            <a:r>
              <a:rPr lang="en-CA" sz="20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Find </a:t>
            </a:r>
            <a:r>
              <a:rPr lang="en-CA" sz="20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features</a:t>
            </a:r>
            <a:r>
              <a:rPr lang="en-CA" sz="20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that contribute the most to water potability.  </a:t>
            </a:r>
            <a:endParaRPr lang="en-CA"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3D0036D4-140F-EE55-E58A-C3DD478B421E}"/>
              </a:ext>
            </a:extLst>
          </p:cNvPr>
          <p:cNvPicPr>
            <a:picLocks noChangeAspect="1"/>
          </p:cNvPicPr>
          <p:nvPr/>
        </p:nvPicPr>
        <p:blipFill>
          <a:blip r:embed="rId2"/>
          <a:stretch>
            <a:fillRect/>
          </a:stretch>
        </p:blipFill>
        <p:spPr>
          <a:xfrm>
            <a:off x="7781730" y="1273025"/>
            <a:ext cx="4185811" cy="3998772"/>
          </a:xfrm>
          <a:prstGeom prst="rect">
            <a:avLst/>
          </a:prstGeom>
          <a:noFill/>
          <a:ln>
            <a:noFill/>
          </a:ln>
        </p:spPr>
      </p:pic>
    </p:spTree>
    <p:extLst>
      <p:ext uri="{BB962C8B-B14F-4D97-AF65-F5344CB8AC3E}">
        <p14:creationId xmlns:p14="http://schemas.microsoft.com/office/powerpoint/2010/main" val="2521475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B5C0D-2E10-4D34-91D0-5322BF8B77D2}"/>
              </a:ext>
            </a:extLst>
          </p:cNvPr>
          <p:cNvSpPr>
            <a:spLocks noGrp="1"/>
          </p:cNvSpPr>
          <p:nvPr>
            <p:ph type="title"/>
          </p:nvPr>
        </p:nvSpPr>
        <p:spPr>
          <a:xfrm>
            <a:off x="828675" y="401216"/>
            <a:ext cx="9991725" cy="615237"/>
          </a:xfrm>
        </p:spPr>
        <p:txBody>
          <a:bodyPr>
            <a:normAutofit/>
          </a:bodyPr>
          <a:lstStyle/>
          <a:p>
            <a:r>
              <a:rPr lang="en-US" sz="3200" b="1" dirty="0">
                <a:solidFill>
                  <a:srgbClr val="002060"/>
                </a:solidFill>
                <a:latin typeface="Arial" panose="020B0604020202020204" pitchFamily="34" charset="0"/>
                <a:cs typeface="Arial" panose="020B0604020202020204" pitchFamily="34" charset="0"/>
              </a:rPr>
              <a:t>DATASET </a:t>
            </a:r>
            <a:endParaRPr lang="en-CA" sz="3200" b="1" dirty="0">
              <a:solidFill>
                <a:srgbClr val="00206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2B97DBF7-C849-4EE1-8D9A-FB0ADD03E8F0}"/>
              </a:ext>
            </a:extLst>
          </p:cNvPr>
          <p:cNvSpPr>
            <a:spLocks noGrp="1"/>
          </p:cNvSpPr>
          <p:nvPr>
            <p:ph idx="1"/>
          </p:nvPr>
        </p:nvSpPr>
        <p:spPr>
          <a:xfrm>
            <a:off x="828675" y="1225032"/>
            <a:ext cx="10520459" cy="4800600"/>
          </a:xfrm>
          <a:solidFill>
            <a:schemeClr val="bg1"/>
          </a:solidFill>
        </p:spPr>
        <p:txBody>
          <a:bodyPr>
            <a:noAutofit/>
          </a:bodyPr>
          <a:lstStyle/>
          <a:p>
            <a:pPr marL="0" indent="0">
              <a:buNone/>
            </a:pPr>
            <a:r>
              <a:rPr lang="en-US" dirty="0">
                <a:solidFill>
                  <a:schemeClr val="tx1"/>
                </a:solidFill>
                <a:effectLst/>
                <a:ea typeface="Calibri" panose="020F0502020204030204" pitchFamily="34" charset="0"/>
              </a:rPr>
              <a:t>The dataset used is synthetically generated and sourced from Kaggle. It consists of </a:t>
            </a:r>
            <a:r>
              <a:rPr lang="en-US" b="1" dirty="0">
                <a:solidFill>
                  <a:schemeClr val="tx1"/>
                </a:solidFill>
                <a:effectLst/>
                <a:ea typeface="Calibri" panose="020F0502020204030204" pitchFamily="34" charset="0"/>
              </a:rPr>
              <a:t>3276</a:t>
            </a:r>
            <a:r>
              <a:rPr lang="en-US" dirty="0">
                <a:solidFill>
                  <a:schemeClr val="tx1"/>
                </a:solidFill>
                <a:effectLst/>
                <a:ea typeface="Calibri" panose="020F0502020204030204" pitchFamily="34" charset="0"/>
              </a:rPr>
              <a:t> rows of recorded instances and has 9 columns of independent variables which are affecting the dependent variable noted in the 10</a:t>
            </a:r>
            <a:r>
              <a:rPr lang="en-US" baseline="30000" dirty="0">
                <a:solidFill>
                  <a:schemeClr val="tx1"/>
                </a:solidFill>
                <a:effectLst/>
                <a:ea typeface="Calibri" panose="020F0502020204030204" pitchFamily="34" charset="0"/>
              </a:rPr>
              <a:t>th</a:t>
            </a:r>
            <a:r>
              <a:rPr lang="en-US" dirty="0">
                <a:solidFill>
                  <a:schemeClr val="tx1"/>
                </a:solidFill>
                <a:effectLst/>
                <a:ea typeface="Calibri" panose="020F0502020204030204" pitchFamily="34" charset="0"/>
              </a:rPr>
              <a:t> column which is </a:t>
            </a:r>
            <a:r>
              <a:rPr lang="en-US" b="1" dirty="0">
                <a:solidFill>
                  <a:schemeClr val="tx1"/>
                </a:solidFill>
                <a:effectLst/>
                <a:ea typeface="Calibri" panose="020F0502020204030204" pitchFamily="34" charset="0"/>
              </a:rPr>
              <a:t>Potability</a:t>
            </a:r>
            <a:r>
              <a:rPr lang="en-US" dirty="0">
                <a:solidFill>
                  <a:schemeClr val="tx1"/>
                </a:solidFill>
                <a:effectLst/>
                <a:ea typeface="Calibri" panose="020F0502020204030204" pitchFamily="34" charset="0"/>
              </a:rPr>
              <a:t>. </a:t>
            </a:r>
          </a:p>
          <a:p>
            <a:pPr marL="0" indent="0">
              <a:buNone/>
            </a:pPr>
            <a:r>
              <a:rPr lang="en-US" dirty="0">
                <a:solidFill>
                  <a:schemeClr val="tx1"/>
                </a:solidFill>
                <a:ea typeface="Calibri" panose="020F0502020204030204" pitchFamily="34" charset="0"/>
              </a:rPr>
              <a:t>We performed the exploratory data analysis including </a:t>
            </a:r>
            <a:r>
              <a:rPr lang="en-US" b="1" dirty="0">
                <a:solidFill>
                  <a:schemeClr val="tx1"/>
                </a:solidFill>
                <a:effectLst/>
                <a:ea typeface="Calibri" panose="020F0502020204030204" pitchFamily="34" charset="0"/>
              </a:rPr>
              <a:t>univariate</a:t>
            </a:r>
            <a:r>
              <a:rPr lang="en-US" dirty="0">
                <a:solidFill>
                  <a:schemeClr val="tx1"/>
                </a:solidFill>
                <a:effectLst/>
                <a:ea typeface="Calibri" panose="020F0502020204030204" pitchFamily="34" charset="0"/>
              </a:rPr>
              <a:t>, </a:t>
            </a:r>
            <a:r>
              <a:rPr lang="en-US" b="1" dirty="0">
                <a:solidFill>
                  <a:schemeClr val="tx1"/>
                </a:solidFill>
                <a:effectLst/>
                <a:ea typeface="Calibri" panose="020F0502020204030204" pitchFamily="34" charset="0"/>
              </a:rPr>
              <a:t>bivariate</a:t>
            </a:r>
            <a:r>
              <a:rPr lang="en-US" dirty="0">
                <a:solidFill>
                  <a:schemeClr val="tx1"/>
                </a:solidFill>
                <a:effectLst/>
                <a:ea typeface="Calibri" panose="020F0502020204030204" pitchFamily="34" charset="0"/>
              </a:rPr>
              <a:t> and </a:t>
            </a:r>
            <a:r>
              <a:rPr lang="en-US" b="1" dirty="0">
                <a:solidFill>
                  <a:schemeClr val="tx1"/>
                </a:solidFill>
                <a:effectLst/>
                <a:ea typeface="Calibri" panose="020F0502020204030204" pitchFamily="34" charset="0"/>
              </a:rPr>
              <a:t>multivariate</a:t>
            </a:r>
            <a:r>
              <a:rPr lang="en-US" dirty="0">
                <a:solidFill>
                  <a:schemeClr val="tx1"/>
                </a:solidFill>
                <a:effectLst/>
                <a:ea typeface="Calibri" panose="020F0502020204030204" pitchFamily="34" charset="0"/>
              </a:rPr>
              <a:t> analysis </a:t>
            </a:r>
            <a:r>
              <a:rPr lang="en-US" dirty="0">
                <a:solidFill>
                  <a:schemeClr val="tx1"/>
                </a:solidFill>
                <a:ea typeface="Calibri" panose="020F0502020204030204" pitchFamily="34" charset="0"/>
              </a:rPr>
              <a:t>on the dataset to understand the following – </a:t>
            </a:r>
            <a:endParaRPr lang="en-US" dirty="0">
              <a:solidFill>
                <a:schemeClr val="tx1"/>
              </a:solidFill>
              <a:effectLst/>
              <a:ea typeface="Calibri" panose="020F0502020204030204" pitchFamily="34" charset="0"/>
            </a:endParaRPr>
          </a:p>
          <a:p>
            <a:pPr lvl="4">
              <a:spcBef>
                <a:spcPts val="0"/>
              </a:spcBef>
              <a:buFont typeface="Wingdings" panose="05000000000000000000" pitchFamily="2" charset="2"/>
              <a:buChar char="§"/>
            </a:pPr>
            <a:r>
              <a:rPr lang="en-US" sz="2000" dirty="0">
                <a:solidFill>
                  <a:schemeClr val="tx1"/>
                </a:solidFill>
                <a:ea typeface="Calibri" panose="020F0502020204030204" pitchFamily="34" charset="0"/>
              </a:rPr>
              <a:t>There are structural errors and null values that had to corrected. </a:t>
            </a:r>
          </a:p>
          <a:p>
            <a:pPr lvl="4">
              <a:spcBef>
                <a:spcPts val="0"/>
              </a:spcBef>
              <a:buFont typeface="Wingdings" panose="05000000000000000000" pitchFamily="2" charset="2"/>
              <a:buChar char="§"/>
            </a:pPr>
            <a:r>
              <a:rPr lang="en-US" sz="2000" b="1" dirty="0">
                <a:solidFill>
                  <a:schemeClr val="tx1"/>
                </a:solidFill>
                <a:ea typeface="Calibri" panose="020F0502020204030204" pitchFamily="34" charset="0"/>
              </a:rPr>
              <a:t>Distribution plot -</a:t>
            </a:r>
            <a:r>
              <a:rPr lang="en-US" sz="2000" dirty="0">
                <a:solidFill>
                  <a:schemeClr val="tx1"/>
                </a:solidFill>
                <a:ea typeface="Calibri" panose="020F0502020204030204" pitchFamily="34" charset="0"/>
              </a:rPr>
              <a:t> shows </a:t>
            </a:r>
            <a:r>
              <a:rPr lang="en-US" sz="2000" dirty="0">
                <a:solidFill>
                  <a:schemeClr val="tx1"/>
                </a:solidFill>
                <a:effectLst/>
                <a:ea typeface="Calibri" panose="020F0502020204030204" pitchFamily="34" charset="0"/>
              </a:rPr>
              <a:t>features are normally distributed with very little skewness. </a:t>
            </a:r>
          </a:p>
          <a:p>
            <a:pPr lvl="4">
              <a:spcBef>
                <a:spcPts val="0"/>
              </a:spcBef>
              <a:buFont typeface="Wingdings" panose="05000000000000000000" pitchFamily="2" charset="2"/>
              <a:buChar char="§"/>
            </a:pPr>
            <a:r>
              <a:rPr lang="en-US" sz="2000" b="1" dirty="0">
                <a:solidFill>
                  <a:schemeClr val="tx1"/>
                </a:solidFill>
                <a:ea typeface="Calibri" panose="020F0502020204030204" pitchFamily="34" charset="0"/>
              </a:rPr>
              <a:t>Box plot – </a:t>
            </a:r>
            <a:r>
              <a:rPr lang="en-US" sz="2000" dirty="0">
                <a:solidFill>
                  <a:schemeClr val="tx1"/>
                </a:solidFill>
                <a:ea typeface="Calibri" panose="020F0502020204030204" pitchFamily="34" charset="0"/>
              </a:rPr>
              <a:t>shows there are outliers that needs to be eliminated. </a:t>
            </a:r>
            <a:endParaRPr lang="en-US" sz="2000" dirty="0">
              <a:solidFill>
                <a:schemeClr val="tx1"/>
              </a:solidFill>
              <a:effectLst/>
              <a:ea typeface="Calibri" panose="020F0502020204030204" pitchFamily="34" charset="0"/>
            </a:endParaRPr>
          </a:p>
          <a:p>
            <a:pPr lvl="4">
              <a:spcBef>
                <a:spcPts val="0"/>
              </a:spcBef>
              <a:buFont typeface="Wingdings" panose="05000000000000000000" pitchFamily="2" charset="2"/>
              <a:buChar char="§"/>
            </a:pPr>
            <a:r>
              <a:rPr lang="en-US" sz="2000" b="1" dirty="0">
                <a:solidFill>
                  <a:schemeClr val="tx1"/>
                </a:solidFill>
                <a:effectLst/>
                <a:ea typeface="Calibri" panose="020F0502020204030204" pitchFamily="34" charset="0"/>
              </a:rPr>
              <a:t>Heatmap – </a:t>
            </a:r>
            <a:r>
              <a:rPr lang="en-US" sz="2000" dirty="0">
                <a:solidFill>
                  <a:schemeClr val="tx1"/>
                </a:solidFill>
                <a:effectLst/>
                <a:ea typeface="Calibri" panose="020F0502020204030204" pitchFamily="34" charset="0"/>
              </a:rPr>
              <a:t>shows there is minimal to no correlation between any of the features. </a:t>
            </a:r>
          </a:p>
          <a:p>
            <a:pPr lvl="4">
              <a:spcBef>
                <a:spcPts val="0"/>
              </a:spcBef>
              <a:buFont typeface="Wingdings" panose="05000000000000000000" pitchFamily="2" charset="2"/>
              <a:buChar char="§"/>
            </a:pPr>
            <a:r>
              <a:rPr lang="en-US" sz="2000" b="1" dirty="0">
                <a:solidFill>
                  <a:schemeClr val="tx1"/>
                </a:solidFill>
                <a:ea typeface="Calibri" panose="020F0502020204030204" pitchFamily="34" charset="0"/>
                <a:cs typeface="Calibri" panose="020F0502020204030204" pitchFamily="34" charset="0"/>
              </a:rPr>
              <a:t>Pair plot</a:t>
            </a:r>
            <a:r>
              <a:rPr lang="en-US" sz="2000" dirty="0">
                <a:solidFill>
                  <a:schemeClr val="tx1"/>
                </a:solidFill>
                <a:ea typeface="Calibri" panose="020F0502020204030204" pitchFamily="34" charset="0"/>
                <a:cs typeface="Calibri" panose="020F0502020204030204" pitchFamily="34" charset="0"/>
              </a:rPr>
              <a:t> - shows there are no significant clusters in our dataset.</a:t>
            </a:r>
          </a:p>
          <a:p>
            <a:pPr lvl="4">
              <a:spcBef>
                <a:spcPts val="0"/>
              </a:spcBef>
              <a:buFont typeface="Wingdings" panose="05000000000000000000" pitchFamily="2" charset="2"/>
              <a:buChar char="§"/>
            </a:pPr>
            <a:r>
              <a:rPr lang="en-US" sz="2000" b="1" dirty="0">
                <a:solidFill>
                  <a:schemeClr val="tx1"/>
                </a:solidFill>
                <a:ea typeface="Calibri" panose="020F0502020204030204" pitchFamily="34" charset="0"/>
                <a:cs typeface="Calibri" panose="020F0502020204030204" pitchFamily="34" charset="0"/>
              </a:rPr>
              <a:t>Box plot and correlation values -</a:t>
            </a:r>
            <a:r>
              <a:rPr lang="en-US" sz="2000" dirty="0">
                <a:solidFill>
                  <a:schemeClr val="tx1"/>
                </a:solidFill>
                <a:ea typeface="Calibri" panose="020F0502020204030204" pitchFamily="34" charset="0"/>
                <a:cs typeface="Calibri" panose="020F0502020204030204" pitchFamily="34" charset="0"/>
              </a:rPr>
              <a:t> show </a:t>
            </a:r>
            <a:r>
              <a:rPr lang="en-US" sz="2000" dirty="0">
                <a:solidFill>
                  <a:schemeClr val="tx1"/>
                </a:solidFill>
                <a:effectLst/>
                <a:ea typeface="Calibri" panose="020F0502020204030204" pitchFamily="34" charset="0"/>
                <a:cs typeface="Calibri" panose="020F0502020204030204" pitchFamily="34" charset="0"/>
              </a:rPr>
              <a:t>no strong correlation of the features with portability. </a:t>
            </a:r>
          </a:p>
          <a:p>
            <a:pPr lvl="4">
              <a:spcBef>
                <a:spcPts val="0"/>
              </a:spcBef>
              <a:buFont typeface="Wingdings" panose="05000000000000000000" pitchFamily="2" charset="2"/>
              <a:buChar char="§"/>
            </a:pPr>
            <a:r>
              <a:rPr lang="en-US" sz="2000" b="1" dirty="0">
                <a:solidFill>
                  <a:schemeClr val="tx1"/>
                </a:solidFill>
                <a:ea typeface="Calibri" panose="020F0502020204030204" pitchFamily="34" charset="0"/>
              </a:rPr>
              <a:t>P-value - </a:t>
            </a:r>
            <a:r>
              <a:rPr lang="en-US" sz="2000" dirty="0">
                <a:solidFill>
                  <a:schemeClr val="tx1"/>
                </a:solidFill>
                <a:ea typeface="Calibri" panose="020F0502020204030204" pitchFamily="34" charset="0"/>
              </a:rPr>
              <a:t>shows</a:t>
            </a:r>
            <a:r>
              <a:rPr lang="en-US" sz="2000" b="1" dirty="0">
                <a:solidFill>
                  <a:schemeClr val="tx1"/>
                </a:solidFill>
                <a:ea typeface="Calibri" panose="020F0502020204030204" pitchFamily="34" charset="0"/>
              </a:rPr>
              <a:t> </a:t>
            </a:r>
            <a:r>
              <a:rPr lang="en-US" sz="2000" dirty="0">
                <a:solidFill>
                  <a:schemeClr val="tx1"/>
                </a:solidFill>
                <a:effectLst/>
                <a:ea typeface="Calibri" panose="020F0502020204030204" pitchFamily="34" charset="0"/>
              </a:rPr>
              <a:t>Hardness and Ph to be the most significant features in comparison to the rest while determining the potability. </a:t>
            </a:r>
          </a:p>
          <a:p>
            <a:pPr lvl="4">
              <a:spcBef>
                <a:spcPts val="0"/>
              </a:spcBef>
              <a:buFont typeface="Wingdings" panose="05000000000000000000" pitchFamily="2" charset="2"/>
              <a:buChar char="§"/>
            </a:pPr>
            <a:r>
              <a:rPr lang="en-US" sz="2000" b="1" dirty="0">
                <a:solidFill>
                  <a:schemeClr val="tx1"/>
                </a:solidFill>
                <a:ea typeface="Calibri" panose="020F0502020204030204" pitchFamily="34" charset="0"/>
              </a:rPr>
              <a:t>Profile report -</a:t>
            </a:r>
            <a:r>
              <a:rPr lang="en-US" sz="2000" dirty="0">
                <a:solidFill>
                  <a:schemeClr val="tx1"/>
                </a:solidFill>
                <a:ea typeface="Calibri" panose="020F0502020204030204" pitchFamily="34" charset="0"/>
              </a:rPr>
              <a:t> gives details of variables, interactions, correlations and missing values in the report. </a:t>
            </a:r>
            <a:endParaRPr lang="en-US" sz="2000" dirty="0">
              <a:solidFill>
                <a:schemeClr val="tx1"/>
              </a:solidFill>
              <a:effectLst/>
              <a:ea typeface="Calibri" panose="020F0502020204030204" pitchFamily="34" charset="0"/>
            </a:endParaRPr>
          </a:p>
          <a:p>
            <a:pPr marL="0" indent="0">
              <a:buNone/>
            </a:pPr>
            <a:endParaRPr lang="en-US" dirty="0">
              <a:effectLst/>
              <a:ea typeface="Calibri" panose="020F0502020204030204" pitchFamily="34" charset="0"/>
            </a:endParaRPr>
          </a:p>
          <a:p>
            <a:pPr marL="0" indent="0">
              <a:buNone/>
            </a:pPr>
            <a:endParaRPr lang="en-CA" dirty="0">
              <a:solidFill>
                <a:schemeClr val="tx1"/>
              </a:solidFill>
            </a:endParaRPr>
          </a:p>
        </p:txBody>
      </p:sp>
    </p:spTree>
    <p:extLst>
      <p:ext uri="{BB962C8B-B14F-4D97-AF65-F5344CB8AC3E}">
        <p14:creationId xmlns:p14="http://schemas.microsoft.com/office/powerpoint/2010/main" val="1323295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B5C0D-2E10-4D34-91D0-5322BF8B77D2}"/>
              </a:ext>
            </a:extLst>
          </p:cNvPr>
          <p:cNvSpPr>
            <a:spLocks noGrp="1"/>
          </p:cNvSpPr>
          <p:nvPr>
            <p:ph type="title"/>
          </p:nvPr>
        </p:nvSpPr>
        <p:spPr>
          <a:xfrm>
            <a:off x="616510" y="345995"/>
            <a:ext cx="10100603" cy="644619"/>
          </a:xfrm>
        </p:spPr>
        <p:txBody>
          <a:bodyPr>
            <a:normAutofit/>
          </a:bodyPr>
          <a:lstStyle/>
          <a:p>
            <a:r>
              <a:rPr lang="en-US" sz="3200" b="1" dirty="0">
                <a:solidFill>
                  <a:srgbClr val="002060"/>
                </a:solidFill>
                <a:latin typeface="Arial" panose="020B0604020202020204" pitchFamily="34" charset="0"/>
                <a:cs typeface="Arial" panose="020B0604020202020204" pitchFamily="34" charset="0"/>
              </a:rPr>
              <a:t>DATA PREPARATION AND CLEANSING</a:t>
            </a:r>
            <a:endParaRPr lang="en-CA" sz="3200" b="1" dirty="0">
              <a:solidFill>
                <a:srgbClr val="00206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2B97DBF7-C849-4EE1-8D9A-FB0ADD03E8F0}"/>
              </a:ext>
            </a:extLst>
          </p:cNvPr>
          <p:cNvSpPr>
            <a:spLocks noGrp="1"/>
          </p:cNvSpPr>
          <p:nvPr>
            <p:ph idx="1"/>
          </p:nvPr>
        </p:nvSpPr>
        <p:spPr>
          <a:xfrm>
            <a:off x="616510" y="1197172"/>
            <a:ext cx="10958976" cy="2247202"/>
          </a:xfrm>
          <a:solidFill>
            <a:schemeClr val="bg1"/>
          </a:solidFill>
        </p:spPr>
        <p:txBody>
          <a:bodyPr>
            <a:noAutofit/>
          </a:bodyPr>
          <a:lstStyle/>
          <a:p>
            <a:pPr>
              <a:spcBef>
                <a:spcPts val="0"/>
              </a:spcBef>
              <a:buFont typeface="Wingdings" panose="05000000000000000000" pitchFamily="2" charset="2"/>
              <a:buChar char="§"/>
            </a:pPr>
            <a:r>
              <a:rPr lang="en-US" dirty="0">
                <a:solidFill>
                  <a:schemeClr val="tx1"/>
                </a:solidFill>
                <a:effectLst/>
                <a:latin typeface="Calibri" panose="020F0502020204030204" pitchFamily="34" charset="0"/>
                <a:ea typeface="Calibri" panose="020F0502020204030204" pitchFamily="34" charset="0"/>
              </a:rPr>
              <a:t> </a:t>
            </a:r>
            <a:r>
              <a:rPr lang="en-US" b="1" dirty="0">
                <a:solidFill>
                  <a:schemeClr val="tx1"/>
                </a:solidFill>
                <a:effectLst/>
                <a:latin typeface="Calibri" panose="020F0502020204030204" pitchFamily="34" charset="0"/>
                <a:ea typeface="Calibri" panose="020F0502020204030204" pitchFamily="34" charset="0"/>
              </a:rPr>
              <a:t>Structural errors </a:t>
            </a:r>
            <a:r>
              <a:rPr lang="en-US" dirty="0">
                <a:solidFill>
                  <a:schemeClr val="tx1"/>
                </a:solidFill>
                <a:effectLst/>
                <a:latin typeface="Calibri" panose="020F0502020204030204" pitchFamily="34" charset="0"/>
                <a:ea typeface="Calibri" panose="020F0502020204030204" pitchFamily="34" charset="0"/>
              </a:rPr>
              <a:t>- We shifted the decimal by dividing the solids value by 100 to correct the values in TDS column data and fixed the structural error.</a:t>
            </a:r>
          </a:p>
          <a:p>
            <a:pPr>
              <a:spcBef>
                <a:spcPts val="0"/>
              </a:spcBef>
              <a:buFont typeface="Wingdings" panose="05000000000000000000" pitchFamily="2" charset="2"/>
              <a:buChar char="§"/>
            </a:pPr>
            <a:r>
              <a:rPr lang="en-US" b="1" dirty="0">
                <a:solidFill>
                  <a:schemeClr val="tx1"/>
                </a:solidFill>
                <a:latin typeface="Calibri" panose="020F0502020204030204" pitchFamily="34" charset="0"/>
                <a:ea typeface="Calibri" panose="020F0502020204030204" pitchFamily="34" charset="0"/>
              </a:rPr>
              <a:t> Handling Outliers </a:t>
            </a:r>
            <a:r>
              <a:rPr lang="en-US" dirty="0">
                <a:solidFill>
                  <a:schemeClr val="tx1"/>
                </a:solidFill>
                <a:latin typeface="Calibri" panose="020F0502020204030204" pitchFamily="34" charset="0"/>
                <a:ea typeface="Calibri" panose="020F0502020204030204" pitchFamily="34" charset="0"/>
              </a:rPr>
              <a:t>– We removed 325 rows of outliers after visualizing them in boxplot. </a:t>
            </a:r>
            <a:r>
              <a:rPr lang="en-US" dirty="0">
                <a:solidFill>
                  <a:schemeClr val="tx1"/>
                </a:solidFill>
                <a:effectLst/>
                <a:latin typeface="Calibri" panose="020F0502020204030204" pitchFamily="34" charset="0"/>
                <a:ea typeface="Calibri" panose="020F0502020204030204" pitchFamily="34" charset="0"/>
              </a:rPr>
              <a:t>After removing the outliers, the dimensions of our data are 2951 rows and 10 columns. </a:t>
            </a:r>
          </a:p>
          <a:p>
            <a:pPr>
              <a:spcBef>
                <a:spcPts val="0"/>
              </a:spcBef>
              <a:buFont typeface="Wingdings" panose="05000000000000000000" pitchFamily="2" charset="2"/>
              <a:buChar char="§"/>
            </a:pPr>
            <a:r>
              <a:rPr lang="en-US" dirty="0">
                <a:solidFill>
                  <a:schemeClr val="tx1"/>
                </a:solidFill>
                <a:effectLst/>
                <a:latin typeface="Calibri" panose="020F0502020204030204" pitchFamily="34" charset="0"/>
                <a:ea typeface="Calibri" panose="020F0502020204030204" pitchFamily="34" charset="0"/>
              </a:rPr>
              <a:t> </a:t>
            </a:r>
            <a:r>
              <a:rPr lang="en-US" b="1" dirty="0">
                <a:solidFill>
                  <a:schemeClr val="tx1"/>
                </a:solidFill>
                <a:effectLst/>
                <a:latin typeface="Calibri" panose="020F0502020204030204" pitchFamily="34" charset="0"/>
                <a:ea typeface="Calibri" panose="020F0502020204030204" pitchFamily="34" charset="0"/>
              </a:rPr>
              <a:t>Null Values </a:t>
            </a:r>
            <a:r>
              <a:rPr lang="en-US" dirty="0">
                <a:solidFill>
                  <a:schemeClr val="tx1"/>
                </a:solidFill>
                <a:effectLst/>
                <a:latin typeface="Calibri" panose="020F0502020204030204" pitchFamily="34" charset="0"/>
                <a:ea typeface="Calibri" panose="020F0502020204030204" pitchFamily="34" charset="0"/>
              </a:rPr>
              <a:t>- </a:t>
            </a:r>
            <a:r>
              <a:rPr lang="en-US" dirty="0">
                <a:solidFill>
                  <a:schemeClr val="tx1"/>
                </a:solidFill>
                <a:latin typeface="Calibri" panose="020F0502020204030204" pitchFamily="34" charset="0"/>
                <a:ea typeface="Calibri" panose="020F0502020204030204" pitchFamily="34" charset="0"/>
                <a:cs typeface="Times New Roman" panose="02020603050405020304" pitchFamily="18" charset="0"/>
              </a:rPr>
              <a:t>T</a:t>
            </a:r>
            <a:r>
              <a:rPr lang="en-US"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here were 1434 rows of missing value which constitutes 4.4% of overall data. Missing values were replaced by the median of respective feature columns.</a:t>
            </a:r>
          </a:p>
          <a:p>
            <a:pPr>
              <a:spcBef>
                <a:spcPts val="0"/>
              </a:spcBef>
              <a:buFont typeface="Wingdings" panose="05000000000000000000" pitchFamily="2" charset="2"/>
              <a:buChar char="§"/>
            </a:pPr>
            <a:r>
              <a:rPr lang="en-US"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en-US" b="1" dirty="0">
                <a:solidFill>
                  <a:schemeClr val="tx1"/>
                </a:solidFill>
                <a:latin typeface="Calibri" panose="020F0502020204030204" pitchFamily="34" charset="0"/>
                <a:ea typeface="Calibri" panose="020F0502020204030204" pitchFamily="34" charset="0"/>
                <a:cs typeface="Times New Roman" panose="02020603050405020304" pitchFamily="18" charset="0"/>
              </a:rPr>
              <a:t>Duplicated Values </a:t>
            </a:r>
            <a:r>
              <a:rPr lang="en-US" dirty="0">
                <a:solidFill>
                  <a:schemeClr val="tx1"/>
                </a:solidFill>
                <a:latin typeface="Calibri" panose="020F0502020204030204" pitchFamily="34" charset="0"/>
                <a:ea typeface="Calibri" panose="020F0502020204030204" pitchFamily="34" charset="0"/>
                <a:cs typeface="Times New Roman" panose="02020603050405020304" pitchFamily="18" charset="0"/>
              </a:rPr>
              <a:t>– There were no duplicates, hence no changes were made. </a:t>
            </a:r>
          </a:p>
          <a:p>
            <a:pPr marL="0" indent="0">
              <a:buNone/>
            </a:pPr>
            <a:endParaRPr lang="en-US"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914723E2-AF00-6657-468D-E9861119FB0E}"/>
              </a:ext>
            </a:extLst>
          </p:cNvPr>
          <p:cNvPicPr>
            <a:picLocks noChangeAspect="1"/>
          </p:cNvPicPr>
          <p:nvPr/>
        </p:nvPicPr>
        <p:blipFill>
          <a:blip r:embed="rId2"/>
          <a:stretch>
            <a:fillRect/>
          </a:stretch>
        </p:blipFill>
        <p:spPr>
          <a:xfrm>
            <a:off x="616510" y="3576287"/>
            <a:ext cx="10829684" cy="2433923"/>
          </a:xfrm>
          <a:prstGeom prst="rect">
            <a:avLst/>
          </a:prstGeom>
          <a:ln>
            <a:solidFill>
              <a:prstClr val="black"/>
            </a:solidFill>
          </a:ln>
        </p:spPr>
      </p:pic>
    </p:spTree>
    <p:extLst>
      <p:ext uri="{BB962C8B-B14F-4D97-AF65-F5344CB8AC3E}">
        <p14:creationId xmlns:p14="http://schemas.microsoft.com/office/powerpoint/2010/main" val="3858267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F8235-2620-4DDE-9BF5-C8D8D077C296}"/>
              </a:ext>
            </a:extLst>
          </p:cNvPr>
          <p:cNvSpPr>
            <a:spLocks noGrp="1"/>
          </p:cNvSpPr>
          <p:nvPr>
            <p:ph type="title"/>
          </p:nvPr>
        </p:nvSpPr>
        <p:spPr>
          <a:xfrm>
            <a:off x="929329" y="474204"/>
            <a:ext cx="10161037" cy="612501"/>
          </a:xfrm>
        </p:spPr>
        <p:txBody>
          <a:bodyPr>
            <a:normAutofit/>
          </a:bodyPr>
          <a:lstStyle/>
          <a:p>
            <a:r>
              <a:rPr lang="en-US" sz="2800" b="1" dirty="0">
                <a:solidFill>
                  <a:srgbClr val="002060"/>
                </a:solidFill>
                <a:latin typeface="Arial" panose="020B0604020202020204" pitchFamily="34" charset="0"/>
                <a:cs typeface="Arial" panose="020B0604020202020204" pitchFamily="34" charset="0"/>
              </a:rPr>
              <a:t>METHODOLOGY AND METRICS</a:t>
            </a:r>
            <a:endParaRPr lang="en-CA" sz="2800" b="1" dirty="0">
              <a:solidFill>
                <a:srgbClr val="002060"/>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363C9825-0950-4F2A-B582-C50CE9D42E6B}"/>
              </a:ext>
            </a:extLst>
          </p:cNvPr>
          <p:cNvSpPr txBox="1"/>
          <p:nvPr/>
        </p:nvSpPr>
        <p:spPr>
          <a:xfrm>
            <a:off x="722947" y="1400468"/>
            <a:ext cx="10746105" cy="4647426"/>
          </a:xfrm>
          <a:prstGeom prst="rect">
            <a:avLst/>
          </a:prstGeom>
          <a:solidFill>
            <a:schemeClr val="bg1"/>
          </a:solidFill>
        </p:spPr>
        <p:txBody>
          <a:bodyPr wrap="square" rtlCol="0">
            <a:spAutoFit/>
          </a:bodyPr>
          <a:lstStyle/>
          <a:p>
            <a:pPr marL="342900" indent="-342900">
              <a:buClr>
                <a:srgbClr val="B80C49"/>
              </a:buClr>
              <a:buFont typeface="Wingdings" panose="05000000000000000000" pitchFamily="2" charset="2"/>
              <a:buChar char="§"/>
            </a:pPr>
            <a:r>
              <a:rPr lang="en-US" sz="2000" b="1" dirty="0">
                <a:effectLst/>
                <a:ea typeface="Times New Roman" panose="02020603050405020304" pitchFamily="18" charset="0"/>
                <a:cs typeface="Times New Roman" panose="02020603050405020304" pitchFamily="18" charset="0"/>
              </a:rPr>
              <a:t>DATA SCALING</a:t>
            </a:r>
            <a:r>
              <a:rPr lang="en-US" sz="2000" b="1" dirty="0">
                <a:solidFill>
                  <a:srgbClr val="000000"/>
                </a:solidFill>
                <a:effectLst/>
                <a:ea typeface="Calibri" panose="020F0502020204030204" pitchFamily="34" charset="0"/>
                <a:cs typeface="Calibri" panose="020F0502020204030204" pitchFamily="34" charset="0"/>
              </a:rPr>
              <a:t> -</a:t>
            </a:r>
            <a:r>
              <a:rPr lang="en-US" sz="2000" dirty="0">
                <a:solidFill>
                  <a:srgbClr val="000000"/>
                </a:solidFill>
                <a:effectLst/>
                <a:ea typeface="Calibri" panose="020F0502020204030204" pitchFamily="34" charset="0"/>
                <a:cs typeface="Calibri" panose="020F0502020204030204" pitchFamily="34" charset="0"/>
              </a:rPr>
              <a:t> M</a:t>
            </a:r>
            <a:r>
              <a:rPr lang="en-US" sz="2000" dirty="0">
                <a:cs typeface="Calibri" panose="020F0502020204030204" pitchFamily="34" charset="0"/>
              </a:rPr>
              <a:t>akes it easy for a model to understand the problem and ensure that one factor will not impact the model just because of its large magnitude. </a:t>
            </a:r>
          </a:p>
          <a:p>
            <a:pPr marL="342900" indent="-342900">
              <a:buClr>
                <a:srgbClr val="B80C49"/>
              </a:buClr>
              <a:buFont typeface="Wingdings" panose="05000000000000000000" pitchFamily="2" charset="2"/>
              <a:buChar char="§"/>
            </a:pPr>
            <a:endParaRPr lang="en-CA" sz="1200" dirty="0">
              <a:cs typeface="Calibri" panose="020F0502020204030204" pitchFamily="34" charset="0"/>
            </a:endParaRPr>
          </a:p>
          <a:p>
            <a:pPr marL="342900" indent="-342900">
              <a:buClr>
                <a:srgbClr val="B80C49"/>
              </a:buClr>
              <a:buFont typeface="Wingdings" panose="05000000000000000000" pitchFamily="2" charset="2"/>
              <a:buChar char="§"/>
            </a:pPr>
            <a:r>
              <a:rPr lang="en-US" sz="2000" b="1" dirty="0">
                <a:effectLst/>
                <a:ea typeface="Calibri" panose="020F0502020204030204" pitchFamily="34" charset="0"/>
                <a:cs typeface="Calibri" panose="020F0502020204030204" pitchFamily="34" charset="0"/>
              </a:rPr>
              <a:t>SPLITTING THE TRAIN AND TEST</a:t>
            </a:r>
            <a:r>
              <a:rPr lang="en-US" sz="2000" dirty="0">
                <a:effectLst/>
                <a:ea typeface="Calibri" panose="020F0502020204030204" pitchFamily="34" charset="0"/>
                <a:cs typeface="Calibri" panose="020F0502020204030204" pitchFamily="34" charset="0"/>
              </a:rPr>
              <a:t> - </a:t>
            </a:r>
            <a:r>
              <a:rPr lang="en-US" sz="2000" dirty="0">
                <a:ea typeface="Calibri" panose="020F0502020204030204" pitchFamily="34" charset="0"/>
                <a:cs typeface="Calibri" panose="020F0502020204030204" pitchFamily="34" charset="0"/>
              </a:rPr>
              <a:t>P</a:t>
            </a:r>
            <a:r>
              <a:rPr lang="en-US" sz="2000" dirty="0">
                <a:effectLst/>
                <a:ea typeface="Calibri" panose="020F0502020204030204" pitchFamily="34" charset="0"/>
                <a:cs typeface="Calibri" panose="020F0502020204030204" pitchFamily="34" charset="0"/>
              </a:rPr>
              <a:t>revents our model from overfitting. We have assigned 20% of the data for testing. The dimension of the </a:t>
            </a:r>
            <a:r>
              <a:rPr lang="en-US" sz="2000" b="1" dirty="0">
                <a:effectLst/>
                <a:ea typeface="Calibri" panose="020F0502020204030204" pitchFamily="34" charset="0"/>
                <a:cs typeface="Calibri" panose="020F0502020204030204" pitchFamily="34" charset="0"/>
              </a:rPr>
              <a:t>train data is (2360, 9) </a:t>
            </a:r>
            <a:r>
              <a:rPr lang="en-US" sz="2000" dirty="0">
                <a:effectLst/>
                <a:ea typeface="Calibri" panose="020F0502020204030204" pitchFamily="34" charset="0"/>
                <a:cs typeface="Calibri" panose="020F0502020204030204" pitchFamily="34" charset="0"/>
              </a:rPr>
              <a:t>and the </a:t>
            </a:r>
            <a:r>
              <a:rPr lang="en-US" sz="2000" b="1" dirty="0">
                <a:effectLst/>
                <a:ea typeface="Calibri" panose="020F0502020204030204" pitchFamily="34" charset="0"/>
                <a:cs typeface="Calibri" panose="020F0502020204030204" pitchFamily="34" charset="0"/>
              </a:rPr>
              <a:t>test data is (591, 9). </a:t>
            </a:r>
          </a:p>
          <a:p>
            <a:pPr marL="342900" indent="-342900">
              <a:buClr>
                <a:srgbClr val="B80C49"/>
              </a:buClr>
              <a:buFont typeface="Wingdings" panose="05000000000000000000" pitchFamily="2" charset="2"/>
              <a:buChar char="§"/>
            </a:pPr>
            <a:endParaRPr lang="en-US" sz="1200" dirty="0">
              <a:ea typeface="Calibri" panose="020F0502020204030204" pitchFamily="34" charset="0"/>
            </a:endParaRPr>
          </a:p>
          <a:p>
            <a:pPr marL="342900" indent="-342900">
              <a:buClr>
                <a:srgbClr val="B80C49"/>
              </a:buClr>
              <a:buFont typeface="Wingdings" panose="05000000000000000000" pitchFamily="2" charset="2"/>
              <a:buChar char="§"/>
            </a:pPr>
            <a:r>
              <a:rPr lang="en-US" sz="2000" b="1" dirty="0">
                <a:ea typeface="Calibri" panose="020F0502020204030204" pitchFamily="34" charset="0"/>
              </a:rPr>
              <a:t>MODELING – </a:t>
            </a:r>
            <a:r>
              <a:rPr lang="en-US" sz="2000" dirty="0">
                <a:ea typeface="Calibri" panose="020F0502020204030204" pitchFamily="34" charset="0"/>
              </a:rPr>
              <a:t>We built </a:t>
            </a:r>
            <a:r>
              <a:rPr lang="en-US" sz="2000" dirty="0">
                <a:effectLst/>
                <a:ea typeface="Calibri" panose="020F0502020204030204" pitchFamily="34" charset="0"/>
              </a:rPr>
              <a:t>7 models to compare the results of each model to determine the one with the best performance for our analysis. </a:t>
            </a:r>
          </a:p>
          <a:p>
            <a:pPr marL="342900" indent="-342900">
              <a:buClr>
                <a:srgbClr val="B80C49"/>
              </a:buClr>
              <a:buFont typeface="Wingdings" panose="05000000000000000000" pitchFamily="2" charset="2"/>
              <a:buChar char="§"/>
            </a:pPr>
            <a:endParaRPr lang="en-US" sz="1200" dirty="0">
              <a:effectLst/>
              <a:ea typeface="Calibri" panose="020F0502020204030204" pitchFamily="34" charset="0"/>
            </a:endParaRPr>
          </a:p>
          <a:p>
            <a:pPr marL="342900" indent="-342900">
              <a:buClr>
                <a:srgbClr val="B80C49"/>
              </a:buClr>
              <a:buFont typeface="Wingdings" panose="05000000000000000000" pitchFamily="2" charset="2"/>
              <a:buChar char="§"/>
            </a:pPr>
            <a:r>
              <a:rPr lang="en-US" sz="2000" b="1" dirty="0">
                <a:effectLst/>
                <a:ea typeface="Calibri" panose="020F0502020204030204" pitchFamily="34" charset="0"/>
              </a:rPr>
              <a:t>CONFUSION MATRIX AND CLASSIFICATION REPORTS </a:t>
            </a:r>
            <a:r>
              <a:rPr lang="en-US" sz="2000" dirty="0">
                <a:effectLst/>
                <a:ea typeface="Calibri" panose="020F0502020204030204" pitchFamily="34" charset="0"/>
              </a:rPr>
              <a:t>– </a:t>
            </a:r>
            <a:r>
              <a:rPr lang="en-US" sz="2000" dirty="0">
                <a:ea typeface="Calibri" panose="020F0502020204030204" pitchFamily="34" charset="0"/>
              </a:rPr>
              <a:t>These will provide us evaluation metrics. We will c</a:t>
            </a:r>
            <a:r>
              <a:rPr lang="en-US" sz="2000" dirty="0">
                <a:effectLst/>
                <a:ea typeface="Calibri" panose="020F0502020204030204" pitchFamily="34" charset="0"/>
              </a:rPr>
              <a:t>ompare </a:t>
            </a:r>
            <a:r>
              <a:rPr lang="en-US" sz="2000" b="1" dirty="0">
                <a:ea typeface="Calibri" panose="020F0502020204030204" pitchFamily="34" charset="0"/>
              </a:rPr>
              <a:t>Accuracy</a:t>
            </a:r>
            <a:r>
              <a:rPr lang="en-US" sz="2000" dirty="0">
                <a:ea typeface="Calibri" panose="020F0502020204030204" pitchFamily="34" charset="0"/>
              </a:rPr>
              <a:t> and </a:t>
            </a:r>
            <a:r>
              <a:rPr lang="en-US" sz="2000" b="1" dirty="0">
                <a:ea typeface="Calibri" panose="020F0502020204030204" pitchFamily="34" charset="0"/>
              </a:rPr>
              <a:t>Precision</a:t>
            </a:r>
            <a:r>
              <a:rPr lang="en-US" sz="2000" dirty="0">
                <a:ea typeface="Calibri" panose="020F0502020204030204" pitchFamily="34" charset="0"/>
              </a:rPr>
              <a:t> to find the best model. </a:t>
            </a:r>
            <a:r>
              <a:rPr lang="en-US" sz="2000" dirty="0">
                <a:effectLst/>
                <a:ea typeface="Calibri" panose="020F0502020204030204" pitchFamily="34" charset="0"/>
              </a:rPr>
              <a:t>We will weigh precision more because our aim is to find the trueness among the actual potable water.</a:t>
            </a:r>
            <a:r>
              <a:rPr lang="en-US" sz="2000" kern="1200" dirty="0">
                <a:effectLst/>
                <a:ea typeface="Times New Roman" panose="02020603050405020304" pitchFamily="18" charset="0"/>
              </a:rPr>
              <a:t> </a:t>
            </a:r>
          </a:p>
          <a:p>
            <a:pPr marL="342900" indent="-342900">
              <a:buClr>
                <a:srgbClr val="B80C49"/>
              </a:buClr>
              <a:buFont typeface="Wingdings" panose="05000000000000000000" pitchFamily="2" charset="2"/>
              <a:buChar char="§"/>
            </a:pPr>
            <a:endParaRPr lang="en-US" sz="1200" dirty="0">
              <a:ea typeface="Calibri" panose="020F0502020204030204" pitchFamily="34" charset="0"/>
            </a:endParaRPr>
          </a:p>
          <a:p>
            <a:pPr marL="342900" indent="-342900">
              <a:buClr>
                <a:srgbClr val="B80C49"/>
              </a:buClr>
              <a:buFont typeface="Wingdings" panose="05000000000000000000" pitchFamily="2" charset="2"/>
              <a:buChar char="§"/>
            </a:pPr>
            <a:r>
              <a:rPr lang="en-US" sz="2000" b="1" dirty="0">
                <a:ea typeface="Calibri" panose="020F0502020204030204" pitchFamily="34" charset="0"/>
              </a:rPr>
              <a:t>ROC CURVE - </a:t>
            </a:r>
            <a:r>
              <a:rPr lang="en-US" sz="2000" dirty="0"/>
              <a:t>ROC Curves summarize the trade-off between the true positive rate and false positive rate for a predictive model using different probability thresholds. Hence, it will be appropriate for us to use ROC and AUC to further evaluate our models. </a:t>
            </a:r>
          </a:p>
        </p:txBody>
      </p:sp>
    </p:spTree>
    <p:extLst>
      <p:ext uri="{BB962C8B-B14F-4D97-AF65-F5344CB8AC3E}">
        <p14:creationId xmlns:p14="http://schemas.microsoft.com/office/powerpoint/2010/main" val="1953291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B447C-57BA-48B5-A8CF-6BC4C8E3CDB8}"/>
              </a:ext>
            </a:extLst>
          </p:cNvPr>
          <p:cNvSpPr>
            <a:spLocks noGrp="1"/>
          </p:cNvSpPr>
          <p:nvPr>
            <p:ph type="title"/>
          </p:nvPr>
        </p:nvSpPr>
        <p:spPr>
          <a:xfrm>
            <a:off x="570881" y="499419"/>
            <a:ext cx="10670644" cy="1332800"/>
          </a:xfrm>
          <a:solidFill>
            <a:schemeClr val="bg1"/>
          </a:solidFill>
        </p:spPr>
        <p:txBody>
          <a:bodyPr>
            <a:normAutofit/>
          </a:bodyPr>
          <a:lstStyle/>
          <a:p>
            <a:r>
              <a:rPr lang="en-US" sz="3200" b="1" dirty="0">
                <a:solidFill>
                  <a:srgbClr val="002060"/>
                </a:solidFill>
                <a:latin typeface="Arial" panose="020B0604020202020204" pitchFamily="34" charset="0"/>
                <a:cs typeface="Arial" panose="020B0604020202020204" pitchFamily="34" charset="0"/>
              </a:rPr>
              <a:t>MODELING</a:t>
            </a:r>
            <a:br>
              <a:rPr lang="en-US" sz="3200" b="1" dirty="0">
                <a:solidFill>
                  <a:srgbClr val="002060"/>
                </a:solidFill>
                <a:latin typeface="Arial" panose="020B0604020202020204" pitchFamily="34" charset="0"/>
                <a:cs typeface="Arial" panose="020B0604020202020204" pitchFamily="34" charset="0"/>
              </a:rPr>
            </a:br>
            <a:endParaRPr lang="en-CA" sz="3200" b="1" dirty="0">
              <a:solidFill>
                <a:srgbClr val="00206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1CE0208B-F044-41CE-95B1-214AE53C9B7C}"/>
              </a:ext>
            </a:extLst>
          </p:cNvPr>
          <p:cNvSpPr txBox="1"/>
          <p:nvPr/>
        </p:nvSpPr>
        <p:spPr>
          <a:xfrm>
            <a:off x="570881" y="1924828"/>
            <a:ext cx="3403960" cy="3785652"/>
          </a:xfrm>
          <a:prstGeom prst="rect">
            <a:avLst/>
          </a:prstGeom>
          <a:noFill/>
        </p:spPr>
        <p:txBody>
          <a:bodyPr wrap="square" rtlCol="0">
            <a:spAutoFit/>
          </a:bodyPr>
          <a:lstStyle/>
          <a:p>
            <a:r>
              <a:rPr lang="en-US" sz="2000" dirty="0">
                <a:effectLst/>
                <a:latin typeface="Calibri" panose="020F0502020204030204" pitchFamily="34" charset="0"/>
                <a:ea typeface="Calibri" panose="020F0502020204030204" pitchFamily="34" charset="0"/>
              </a:rPr>
              <a:t>We have used 7 difference machine learning algorithms for modeling. </a:t>
            </a:r>
          </a:p>
          <a:p>
            <a:endParaRPr lang="en-US" sz="2000" dirty="0">
              <a:effectLst/>
              <a:latin typeface="Calibri" panose="020F0502020204030204" pitchFamily="34" charset="0"/>
              <a:ea typeface="Calibri" panose="020F0502020204030204" pitchFamily="34" charset="0"/>
            </a:endParaRPr>
          </a:p>
          <a:p>
            <a:pPr marL="285750" indent="-285750">
              <a:buFont typeface="Wingdings" panose="05000000000000000000" pitchFamily="2" charset="2"/>
              <a:buChar char="§"/>
            </a:pPr>
            <a:r>
              <a:rPr lang="en-US" sz="2000" b="1" dirty="0">
                <a:effectLst/>
                <a:latin typeface="Calibri" panose="020F0502020204030204" pitchFamily="34" charset="0"/>
                <a:ea typeface="Calibri" panose="020F0502020204030204" pitchFamily="34" charset="0"/>
              </a:rPr>
              <a:t>Logistic Regression</a:t>
            </a:r>
          </a:p>
          <a:p>
            <a:pPr marL="285750" indent="-285750">
              <a:buFont typeface="Wingdings" panose="05000000000000000000" pitchFamily="2" charset="2"/>
              <a:buChar char="§"/>
            </a:pPr>
            <a:r>
              <a:rPr lang="en-US" sz="2000" b="1" dirty="0">
                <a:effectLst/>
                <a:latin typeface="Calibri" panose="020F0502020204030204" pitchFamily="34" charset="0"/>
                <a:ea typeface="Calibri" panose="020F0502020204030204" pitchFamily="34" charset="0"/>
              </a:rPr>
              <a:t>Decision Tree Classifier</a:t>
            </a:r>
          </a:p>
          <a:p>
            <a:pPr marL="285750" indent="-285750">
              <a:buFont typeface="Wingdings" panose="05000000000000000000" pitchFamily="2" charset="2"/>
              <a:buChar char="§"/>
            </a:pPr>
            <a:r>
              <a:rPr lang="en-US" sz="2000" b="1" dirty="0">
                <a:effectLst/>
                <a:latin typeface="Calibri" panose="020F0502020204030204" pitchFamily="34" charset="0"/>
                <a:ea typeface="Calibri" panose="020F0502020204030204" pitchFamily="34" charset="0"/>
              </a:rPr>
              <a:t>Adaboost </a:t>
            </a:r>
            <a:r>
              <a:rPr lang="en-US" sz="2000" b="1" dirty="0">
                <a:latin typeface="Calibri" panose="020F0502020204030204" pitchFamily="34" charset="0"/>
                <a:ea typeface="Calibri" panose="020F0502020204030204" pitchFamily="34" charset="0"/>
              </a:rPr>
              <a:t>C</a:t>
            </a:r>
            <a:r>
              <a:rPr lang="en-US" sz="2000" b="1" dirty="0">
                <a:effectLst/>
                <a:latin typeface="Calibri" panose="020F0502020204030204" pitchFamily="34" charset="0"/>
                <a:ea typeface="Calibri" panose="020F0502020204030204" pitchFamily="34" charset="0"/>
              </a:rPr>
              <a:t>lassifier </a:t>
            </a:r>
          </a:p>
          <a:p>
            <a:pPr marL="285750" indent="-285750">
              <a:buFont typeface="Wingdings" panose="05000000000000000000" pitchFamily="2" charset="2"/>
              <a:buChar char="§"/>
            </a:pPr>
            <a:r>
              <a:rPr lang="en-US" sz="2000" b="1" dirty="0">
                <a:effectLst/>
                <a:latin typeface="Calibri" panose="020F0502020204030204" pitchFamily="34" charset="0"/>
                <a:ea typeface="Calibri" panose="020F0502020204030204" pitchFamily="34" charset="0"/>
              </a:rPr>
              <a:t>K-neighbors Classifier</a:t>
            </a:r>
          </a:p>
          <a:p>
            <a:pPr marL="285750" indent="-285750">
              <a:buFont typeface="Wingdings" panose="05000000000000000000" pitchFamily="2" charset="2"/>
              <a:buChar char="§"/>
            </a:pPr>
            <a:r>
              <a:rPr lang="en-US" sz="2000" b="1" dirty="0" err="1">
                <a:effectLst/>
                <a:latin typeface="Calibri" panose="020F0502020204030204" pitchFamily="34" charset="0"/>
                <a:ea typeface="Calibri" panose="020F0502020204030204" pitchFamily="34" charset="0"/>
              </a:rPr>
              <a:t>XGBoost</a:t>
            </a:r>
            <a:r>
              <a:rPr lang="en-US" sz="2000" b="1" dirty="0">
                <a:effectLst/>
                <a:latin typeface="Calibri" panose="020F0502020204030204" pitchFamily="34" charset="0"/>
                <a:ea typeface="Calibri" panose="020F0502020204030204" pitchFamily="34" charset="0"/>
              </a:rPr>
              <a:t> Classifier</a:t>
            </a:r>
          </a:p>
          <a:p>
            <a:pPr marL="285750" indent="-285750">
              <a:buFont typeface="Wingdings" panose="05000000000000000000" pitchFamily="2" charset="2"/>
              <a:buChar char="§"/>
            </a:pPr>
            <a:r>
              <a:rPr lang="en-US" sz="2000" b="1" dirty="0">
                <a:latin typeface="Calibri" panose="020F0502020204030204" pitchFamily="34" charset="0"/>
                <a:ea typeface="Calibri" panose="020F0502020204030204" pitchFamily="34" charset="0"/>
              </a:rPr>
              <a:t>R</a:t>
            </a:r>
            <a:r>
              <a:rPr lang="en-US" sz="2000" b="1" dirty="0">
                <a:effectLst/>
                <a:latin typeface="Calibri" panose="020F0502020204030204" pitchFamily="34" charset="0"/>
                <a:ea typeface="Calibri" panose="020F0502020204030204" pitchFamily="34" charset="0"/>
              </a:rPr>
              <a:t>andom </a:t>
            </a:r>
            <a:r>
              <a:rPr lang="en-US" sz="2000" b="1" dirty="0">
                <a:latin typeface="Calibri" panose="020F0502020204030204" pitchFamily="34" charset="0"/>
                <a:ea typeface="Calibri" panose="020F0502020204030204" pitchFamily="34" charset="0"/>
              </a:rPr>
              <a:t>F</a:t>
            </a:r>
            <a:r>
              <a:rPr lang="en-US" sz="2000" b="1" dirty="0">
                <a:effectLst/>
                <a:latin typeface="Calibri" panose="020F0502020204030204" pitchFamily="34" charset="0"/>
                <a:ea typeface="Calibri" panose="020F0502020204030204" pitchFamily="34" charset="0"/>
              </a:rPr>
              <a:t>orest</a:t>
            </a:r>
            <a:r>
              <a:rPr lang="en-US" sz="2000" b="1" dirty="0">
                <a:latin typeface="Calibri" panose="020F0502020204030204" pitchFamily="34" charset="0"/>
                <a:ea typeface="Calibri" panose="020F0502020204030204" pitchFamily="34" charset="0"/>
              </a:rPr>
              <a:t> Classifier</a:t>
            </a:r>
          </a:p>
          <a:p>
            <a:pPr marL="285750" indent="-285750">
              <a:buFont typeface="Wingdings" panose="05000000000000000000" pitchFamily="2" charset="2"/>
              <a:buChar char="§"/>
            </a:pPr>
            <a:r>
              <a:rPr lang="en-US" sz="2000" b="1" dirty="0">
                <a:effectLst/>
                <a:latin typeface="Calibri" panose="020F0502020204030204" pitchFamily="34" charset="0"/>
                <a:ea typeface="Calibri" panose="020F0502020204030204" pitchFamily="34" charset="0"/>
              </a:rPr>
              <a:t>SVM (Support Vector Machine)</a:t>
            </a:r>
          </a:p>
        </p:txBody>
      </p:sp>
      <p:pic>
        <p:nvPicPr>
          <p:cNvPr id="11" name="Picture 10" descr="Chart, bar chart&#10;&#10;Description automatically generated">
            <a:extLst>
              <a:ext uri="{FF2B5EF4-FFF2-40B4-BE49-F238E27FC236}">
                <a16:creationId xmlns:a16="http://schemas.microsoft.com/office/drawing/2014/main" id="{6AFE4241-703F-20FC-87F1-0965F325F9C7}"/>
              </a:ext>
            </a:extLst>
          </p:cNvPr>
          <p:cNvPicPr>
            <a:picLocks noChangeAspect="1"/>
          </p:cNvPicPr>
          <p:nvPr/>
        </p:nvPicPr>
        <p:blipFill>
          <a:blip r:embed="rId2"/>
          <a:stretch>
            <a:fillRect/>
          </a:stretch>
        </p:blipFill>
        <p:spPr>
          <a:xfrm>
            <a:off x="7104476" y="3428999"/>
            <a:ext cx="4948450" cy="2558939"/>
          </a:xfrm>
          <a:prstGeom prst="rect">
            <a:avLst/>
          </a:prstGeom>
          <a:ln>
            <a:solidFill>
              <a:prstClr val="black"/>
            </a:solidFill>
          </a:ln>
        </p:spPr>
      </p:pic>
      <p:pic>
        <p:nvPicPr>
          <p:cNvPr id="12" name="Picture 11" descr="Graphical user interface, text, application&#10;&#10;Description automatically generated">
            <a:extLst>
              <a:ext uri="{FF2B5EF4-FFF2-40B4-BE49-F238E27FC236}">
                <a16:creationId xmlns:a16="http://schemas.microsoft.com/office/drawing/2014/main" id="{C4F047F2-C619-B6C3-05F7-D26FAFC65C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7627" y="592028"/>
            <a:ext cx="2645299" cy="2480382"/>
          </a:xfrm>
          <a:prstGeom prst="rect">
            <a:avLst/>
          </a:prstGeom>
          <a:ln>
            <a:solidFill>
              <a:prstClr val="black"/>
            </a:solidFill>
          </a:ln>
        </p:spPr>
      </p:pic>
      <p:pic>
        <p:nvPicPr>
          <p:cNvPr id="13" name="Picture 12" descr="Graphical user interface, text, application&#10;&#10;Description automatically generated">
            <a:extLst>
              <a:ext uri="{FF2B5EF4-FFF2-40B4-BE49-F238E27FC236}">
                <a16:creationId xmlns:a16="http://schemas.microsoft.com/office/drawing/2014/main" id="{26C6EC77-8E29-271D-1BDE-609DD89BAD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9899" y="3428999"/>
            <a:ext cx="2598501" cy="2558939"/>
          </a:xfrm>
          <a:prstGeom prst="rect">
            <a:avLst/>
          </a:prstGeom>
          <a:ln>
            <a:solidFill>
              <a:prstClr val="black"/>
            </a:solidFill>
          </a:ln>
        </p:spPr>
      </p:pic>
      <p:pic>
        <p:nvPicPr>
          <p:cNvPr id="14" name="Picture 13" descr="Chart, bar chart&#10;&#10;Description automatically generated">
            <a:extLst>
              <a:ext uri="{FF2B5EF4-FFF2-40B4-BE49-F238E27FC236}">
                <a16:creationId xmlns:a16="http://schemas.microsoft.com/office/drawing/2014/main" id="{5F075C86-E979-1C9F-282F-9A6929B7742C}"/>
              </a:ext>
            </a:extLst>
          </p:cNvPr>
          <p:cNvPicPr>
            <a:picLocks noChangeAspect="1"/>
          </p:cNvPicPr>
          <p:nvPr/>
        </p:nvPicPr>
        <p:blipFill>
          <a:blip r:embed="rId5"/>
          <a:stretch>
            <a:fillRect/>
          </a:stretch>
        </p:blipFill>
        <p:spPr>
          <a:xfrm>
            <a:off x="4371572" y="592028"/>
            <a:ext cx="4905163" cy="2492430"/>
          </a:xfrm>
          <a:prstGeom prst="rect">
            <a:avLst/>
          </a:prstGeom>
          <a:ln>
            <a:solidFill>
              <a:prstClr val="black"/>
            </a:solidFill>
          </a:ln>
        </p:spPr>
      </p:pic>
    </p:spTree>
    <p:extLst>
      <p:ext uri="{BB962C8B-B14F-4D97-AF65-F5344CB8AC3E}">
        <p14:creationId xmlns:p14="http://schemas.microsoft.com/office/powerpoint/2010/main" val="1049234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6B857-92ED-4CD7-A720-D45C76148489}"/>
              </a:ext>
            </a:extLst>
          </p:cNvPr>
          <p:cNvSpPr>
            <a:spLocks noGrp="1"/>
          </p:cNvSpPr>
          <p:nvPr>
            <p:ph type="title"/>
          </p:nvPr>
        </p:nvSpPr>
        <p:spPr>
          <a:xfrm>
            <a:off x="619695" y="766848"/>
            <a:ext cx="4595597" cy="520775"/>
          </a:xfrm>
          <a:solidFill>
            <a:schemeClr val="bg1"/>
          </a:solidFill>
        </p:spPr>
        <p:txBody>
          <a:bodyPr>
            <a:normAutofit/>
          </a:bodyPr>
          <a:lstStyle/>
          <a:p>
            <a:r>
              <a:rPr lang="en-US" sz="2400" b="1" dirty="0">
                <a:solidFill>
                  <a:srgbClr val="002060"/>
                </a:solidFill>
                <a:latin typeface="Arial" panose="020B0604020202020204" pitchFamily="34" charset="0"/>
                <a:cs typeface="Arial" panose="020B0604020202020204" pitchFamily="34" charset="0"/>
              </a:rPr>
              <a:t>MODEL SELECTION</a:t>
            </a:r>
            <a:endParaRPr lang="en-CA" sz="2400" b="1" dirty="0">
              <a:solidFill>
                <a:srgbClr val="00206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F5AF75D6-17CF-497D-BAF0-03E46E1F7B23}"/>
              </a:ext>
            </a:extLst>
          </p:cNvPr>
          <p:cNvSpPr>
            <a:spLocks noGrp="1"/>
          </p:cNvSpPr>
          <p:nvPr>
            <p:ph idx="1"/>
          </p:nvPr>
        </p:nvSpPr>
        <p:spPr>
          <a:xfrm>
            <a:off x="619695" y="1533378"/>
            <a:ext cx="3347394" cy="4297329"/>
          </a:xfrm>
          <a:solidFill>
            <a:schemeClr val="bg1"/>
          </a:solidFill>
        </p:spPr>
        <p:txBody>
          <a:bodyPr>
            <a:normAutofit lnSpcReduction="10000"/>
          </a:bodyPr>
          <a:lstStyle/>
          <a:p>
            <a:pPr marL="0" indent="0">
              <a:buNone/>
            </a:pPr>
            <a:r>
              <a:rPr lang="en-US" b="0" i="0" dirty="0">
                <a:solidFill>
                  <a:schemeClr val="tx1"/>
                </a:solidFill>
                <a:effectLst/>
                <a:latin typeface="Arial" panose="020B0604020202020204" pitchFamily="34" charset="0"/>
                <a:cs typeface="Arial" panose="020B0604020202020204" pitchFamily="34" charset="0"/>
              </a:rPr>
              <a:t>Comparing all the model results, we can see that SVM has performed the best of all with following results. It is a discriminative model which works on geometric interpretation of the data.</a:t>
            </a:r>
          </a:p>
          <a:p>
            <a:pPr marL="0" indent="0">
              <a:buNone/>
            </a:pPr>
            <a:endParaRPr lang="en-US" b="0" i="0" dirty="0">
              <a:solidFill>
                <a:schemeClr val="tx1"/>
              </a:solidFill>
              <a:effectLst/>
              <a:latin typeface="Arial" panose="020B0604020202020204" pitchFamily="34" charset="0"/>
              <a:cs typeface="Arial" panose="020B0604020202020204" pitchFamily="34" charset="0"/>
            </a:endParaRPr>
          </a:p>
          <a:p>
            <a:pPr lvl="1">
              <a:spcBef>
                <a:spcPts val="0"/>
              </a:spcBef>
              <a:buFont typeface="Wingdings" panose="05000000000000000000" pitchFamily="2" charset="2"/>
              <a:buChar char="§"/>
            </a:pPr>
            <a:r>
              <a:rPr lang="en-US" b="1" dirty="0">
                <a:solidFill>
                  <a:schemeClr val="tx1"/>
                </a:solidFill>
                <a:latin typeface="Arial" panose="020B0604020202020204" pitchFamily="34" charset="0"/>
                <a:cs typeface="Arial" panose="020B0604020202020204" pitchFamily="34" charset="0"/>
              </a:rPr>
              <a:t>Accuracy : 0.66</a:t>
            </a:r>
          </a:p>
          <a:p>
            <a:pPr lvl="1">
              <a:spcBef>
                <a:spcPts val="0"/>
              </a:spcBef>
              <a:buFont typeface="Wingdings" panose="05000000000000000000" pitchFamily="2" charset="2"/>
              <a:buChar char="§"/>
            </a:pPr>
            <a:r>
              <a:rPr lang="en-US" b="1" dirty="0">
                <a:solidFill>
                  <a:schemeClr val="tx1"/>
                </a:solidFill>
                <a:latin typeface="Arial" panose="020B0604020202020204" pitchFamily="34" charset="0"/>
                <a:cs typeface="Arial" panose="020B0604020202020204" pitchFamily="34" charset="0"/>
              </a:rPr>
              <a:t>Precision : 0.66</a:t>
            </a:r>
          </a:p>
          <a:p>
            <a:pPr lvl="1">
              <a:spcBef>
                <a:spcPts val="0"/>
              </a:spcBef>
              <a:buFont typeface="Wingdings" panose="05000000000000000000" pitchFamily="2" charset="2"/>
              <a:buChar char="§"/>
            </a:pPr>
            <a:r>
              <a:rPr lang="en-US" b="1" dirty="0">
                <a:solidFill>
                  <a:schemeClr val="tx1"/>
                </a:solidFill>
                <a:latin typeface="Arial" panose="020B0604020202020204" pitchFamily="34" charset="0"/>
                <a:cs typeface="Arial" panose="020B0604020202020204" pitchFamily="34" charset="0"/>
              </a:rPr>
              <a:t>Recall : 0.66</a:t>
            </a:r>
          </a:p>
          <a:p>
            <a:pPr lvl="1">
              <a:spcBef>
                <a:spcPts val="0"/>
              </a:spcBef>
              <a:buFont typeface="Wingdings" panose="05000000000000000000" pitchFamily="2" charset="2"/>
              <a:buChar char="§"/>
            </a:pPr>
            <a:r>
              <a:rPr lang="en-US" b="1" dirty="0">
                <a:solidFill>
                  <a:schemeClr val="tx1"/>
                </a:solidFill>
                <a:latin typeface="Arial" panose="020B0604020202020204" pitchFamily="34" charset="0"/>
                <a:cs typeface="Arial" panose="020B0604020202020204" pitchFamily="34" charset="0"/>
              </a:rPr>
              <a:t>AUC : 0.6477</a:t>
            </a:r>
          </a:p>
          <a:p>
            <a:pPr marL="0" indent="0">
              <a:buNone/>
            </a:pPr>
            <a:r>
              <a:rPr lang="en-US" b="0" i="0" dirty="0">
                <a:solidFill>
                  <a:schemeClr val="tx1"/>
                </a:solidFill>
                <a:effectLst/>
                <a:latin typeface="Arial" panose="020B0604020202020204" pitchFamily="34" charset="0"/>
                <a:cs typeface="Arial" panose="020B0604020202020204" pitchFamily="34" charset="0"/>
              </a:rPr>
              <a:t>The next best model is Random Forest algorithm. </a:t>
            </a:r>
          </a:p>
          <a:p>
            <a:pPr>
              <a:buFont typeface="Wingdings" panose="05000000000000000000" pitchFamily="2" charset="2"/>
              <a:buChar char="v"/>
            </a:pPr>
            <a:endParaRPr lang="en-CA" dirty="0"/>
          </a:p>
        </p:txBody>
      </p:sp>
      <p:pic>
        <p:nvPicPr>
          <p:cNvPr id="4" name="Picture 3" descr="Graphical user interface, chart&#10;&#10;Description automatically generated">
            <a:extLst>
              <a:ext uri="{FF2B5EF4-FFF2-40B4-BE49-F238E27FC236}">
                <a16:creationId xmlns:a16="http://schemas.microsoft.com/office/drawing/2014/main" id="{AFE881E1-4BB0-2181-5936-7FB1B9B3904F}"/>
              </a:ext>
            </a:extLst>
          </p:cNvPr>
          <p:cNvPicPr>
            <a:picLocks noChangeAspect="1"/>
          </p:cNvPicPr>
          <p:nvPr/>
        </p:nvPicPr>
        <p:blipFill>
          <a:blip r:embed="rId2"/>
          <a:stretch>
            <a:fillRect/>
          </a:stretch>
        </p:blipFill>
        <p:spPr>
          <a:xfrm>
            <a:off x="4200637" y="772735"/>
            <a:ext cx="7620163" cy="5057973"/>
          </a:xfrm>
          <a:prstGeom prst="rect">
            <a:avLst/>
          </a:prstGeom>
          <a:ln>
            <a:solidFill>
              <a:prstClr val="black"/>
            </a:solidFill>
          </a:ln>
        </p:spPr>
      </p:pic>
    </p:spTree>
    <p:extLst>
      <p:ext uri="{BB962C8B-B14F-4D97-AF65-F5344CB8AC3E}">
        <p14:creationId xmlns:p14="http://schemas.microsoft.com/office/powerpoint/2010/main" val="2069372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AF75D6-17CF-497D-BAF0-03E46E1F7B23}"/>
              </a:ext>
            </a:extLst>
          </p:cNvPr>
          <p:cNvSpPr>
            <a:spLocks noGrp="1"/>
          </p:cNvSpPr>
          <p:nvPr>
            <p:ph idx="1"/>
          </p:nvPr>
        </p:nvSpPr>
        <p:spPr>
          <a:xfrm>
            <a:off x="267980" y="4954364"/>
            <a:ext cx="11506749" cy="1209965"/>
          </a:xfrm>
          <a:solidFill>
            <a:schemeClr val="bg1"/>
          </a:solidFill>
        </p:spPr>
        <p:txBody>
          <a:bodyPr>
            <a:noAutofit/>
          </a:bodyPr>
          <a:lstStyle/>
          <a:p>
            <a:pPr marL="292608" lvl="1" indent="0">
              <a:buNone/>
            </a:pPr>
            <a:r>
              <a:rPr lang="en-CA" sz="2000" dirty="0">
                <a:solidFill>
                  <a:schemeClr val="tx1"/>
                </a:solidFill>
                <a:effectLst/>
                <a:ea typeface="Calibri" panose="020F0502020204030204" pitchFamily="34" charset="0"/>
                <a:cs typeface="Calibri" panose="020F0502020204030204" pitchFamily="34" charset="0"/>
              </a:rPr>
              <a:t>In precision, </a:t>
            </a:r>
            <a:r>
              <a:rPr lang="en-CA" sz="2000" b="1" dirty="0">
                <a:solidFill>
                  <a:schemeClr val="tx1"/>
                </a:solidFill>
                <a:effectLst/>
                <a:ea typeface="Calibri" panose="020F0502020204030204" pitchFamily="34" charset="0"/>
                <a:cs typeface="Calibri" panose="020F0502020204030204" pitchFamily="34" charset="0"/>
              </a:rPr>
              <a:t>False Positive </a:t>
            </a:r>
            <a:r>
              <a:rPr lang="en-CA" sz="2000" dirty="0">
                <a:solidFill>
                  <a:schemeClr val="tx1"/>
                </a:solidFill>
                <a:effectLst/>
                <a:ea typeface="Calibri" panose="020F0502020204030204" pitchFamily="34" charset="0"/>
                <a:cs typeface="Calibri" panose="020F0502020204030204" pitchFamily="34" charset="0"/>
              </a:rPr>
              <a:t>is in the denominator, and it inversely affects the precision. </a:t>
            </a:r>
            <a:r>
              <a:rPr lang="en-CA" sz="2000" b="1" dirty="0">
                <a:solidFill>
                  <a:schemeClr val="tx1"/>
                </a:solidFill>
                <a:effectLst/>
                <a:ea typeface="Calibri" panose="020F0502020204030204" pitchFamily="34" charset="0"/>
                <a:cs typeface="Calibri" panose="020F0502020204030204" pitchFamily="34" charset="0"/>
              </a:rPr>
              <a:t>THE LOWER THE FP IS  HIGHER THE PRECISION IS. </a:t>
            </a:r>
            <a:r>
              <a:rPr lang="en-CA" sz="2000" dirty="0">
                <a:solidFill>
                  <a:schemeClr val="tx1"/>
                </a:solidFill>
                <a:effectLst/>
                <a:ea typeface="Calibri" panose="020F0502020204030204" pitchFamily="34" charset="0"/>
                <a:cs typeface="Calibri" panose="020F0502020204030204" pitchFamily="34" charset="0"/>
              </a:rPr>
              <a:t>Hence, precision is what we will evaluate our model with and SVM has 0.66 precision. T</a:t>
            </a:r>
            <a:r>
              <a:rPr lang="en-US" sz="2000" dirty="0">
                <a:solidFill>
                  <a:schemeClr val="tx1"/>
                </a:solidFill>
                <a:effectLst/>
                <a:ea typeface="Calibri" panose="020F0502020204030204" pitchFamily="34" charset="0"/>
              </a:rPr>
              <a:t>he model has predicted 66% of the trueness of water being potable. Also, the accuracy of the model is the best among all the rest of the models at 66%. </a:t>
            </a:r>
            <a:endParaRPr lang="en-US" sz="2000" dirty="0">
              <a:solidFill>
                <a:schemeClr val="tx1"/>
              </a:solidFill>
              <a:cs typeface="Arial" panose="020B0604020202020204" pitchFamily="34" charset="0"/>
            </a:endParaRPr>
          </a:p>
          <a:p>
            <a:pPr>
              <a:buFont typeface="Wingdings" panose="05000000000000000000" pitchFamily="2" charset="2"/>
              <a:buChar char="v"/>
            </a:pPr>
            <a:endParaRPr lang="en-US" b="0" i="0" dirty="0">
              <a:solidFill>
                <a:schemeClr val="tx1"/>
              </a:solidFill>
              <a:effectLst/>
              <a:cs typeface="Arial" panose="020B0604020202020204" pitchFamily="34" charset="0"/>
            </a:endParaRPr>
          </a:p>
          <a:p>
            <a:pPr>
              <a:buFont typeface="Wingdings" panose="05000000000000000000" pitchFamily="2" charset="2"/>
              <a:buChar char="v"/>
            </a:pPr>
            <a:endParaRPr lang="en-CA" dirty="0">
              <a:solidFill>
                <a:schemeClr val="tx1"/>
              </a:solidFill>
            </a:endParaRPr>
          </a:p>
        </p:txBody>
      </p:sp>
      <p:pic>
        <p:nvPicPr>
          <p:cNvPr id="5" name="Picture 4" descr="Table&#10;&#10;Description automatically generated">
            <a:extLst>
              <a:ext uri="{FF2B5EF4-FFF2-40B4-BE49-F238E27FC236}">
                <a16:creationId xmlns:a16="http://schemas.microsoft.com/office/drawing/2014/main" id="{3C7221B6-8876-914C-1FAF-8B6C8A0A5A9D}"/>
              </a:ext>
            </a:extLst>
          </p:cNvPr>
          <p:cNvPicPr>
            <a:picLocks noChangeAspect="1"/>
          </p:cNvPicPr>
          <p:nvPr/>
        </p:nvPicPr>
        <p:blipFill>
          <a:blip r:embed="rId2"/>
          <a:stretch>
            <a:fillRect/>
          </a:stretch>
        </p:blipFill>
        <p:spPr>
          <a:xfrm>
            <a:off x="724148" y="1362255"/>
            <a:ext cx="8564996" cy="3318056"/>
          </a:xfrm>
          <a:prstGeom prst="rect">
            <a:avLst/>
          </a:prstGeom>
          <a:ln>
            <a:solidFill>
              <a:prstClr val="black"/>
            </a:solidFill>
          </a:ln>
        </p:spPr>
      </p:pic>
      <p:sp>
        <p:nvSpPr>
          <p:cNvPr id="7" name="Title 1">
            <a:extLst>
              <a:ext uri="{FF2B5EF4-FFF2-40B4-BE49-F238E27FC236}">
                <a16:creationId xmlns:a16="http://schemas.microsoft.com/office/drawing/2014/main" id="{1EF8BDBB-E82B-A1F7-A966-0D94E1A6882E}"/>
              </a:ext>
            </a:extLst>
          </p:cNvPr>
          <p:cNvSpPr txBox="1">
            <a:spLocks/>
          </p:cNvSpPr>
          <p:nvPr/>
        </p:nvSpPr>
        <p:spPr>
          <a:xfrm>
            <a:off x="534571" y="144641"/>
            <a:ext cx="11016727" cy="854165"/>
          </a:xfrm>
          <a:prstGeom prst="rect">
            <a:avLst/>
          </a:prstGeom>
          <a:solidFill>
            <a:schemeClr val="bg1"/>
          </a:solidFill>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200" b="1" dirty="0">
                <a:solidFill>
                  <a:srgbClr val="002060"/>
                </a:solidFill>
                <a:latin typeface="Arial" panose="020B0604020202020204" pitchFamily="34" charset="0"/>
                <a:cs typeface="Arial" panose="020B0604020202020204" pitchFamily="34" charset="0"/>
              </a:rPr>
              <a:t>SVM CLASSIFICATION REPORT</a:t>
            </a:r>
            <a:endParaRPr lang="en-CA" sz="3200" b="1" dirty="0">
              <a:solidFill>
                <a:srgbClr val="002060"/>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A21057AB-DCE3-6810-9530-0061814497E9}"/>
              </a:ext>
            </a:extLst>
          </p:cNvPr>
          <p:cNvPicPr>
            <a:picLocks noChangeAspect="1"/>
          </p:cNvPicPr>
          <p:nvPr/>
        </p:nvPicPr>
        <p:blipFill>
          <a:blip r:embed="rId3"/>
          <a:stretch>
            <a:fillRect/>
          </a:stretch>
        </p:blipFill>
        <p:spPr>
          <a:xfrm>
            <a:off x="9666514" y="2359402"/>
            <a:ext cx="2108215" cy="661881"/>
          </a:xfrm>
          <a:prstGeom prst="rect">
            <a:avLst/>
          </a:prstGeom>
          <a:noFill/>
          <a:ln>
            <a:solidFill>
              <a:schemeClr val="tx1"/>
            </a:solidFill>
          </a:ln>
        </p:spPr>
      </p:pic>
    </p:spTree>
    <p:extLst>
      <p:ext uri="{BB962C8B-B14F-4D97-AF65-F5344CB8AC3E}">
        <p14:creationId xmlns:p14="http://schemas.microsoft.com/office/powerpoint/2010/main" val="2923683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AF75D6-17CF-497D-BAF0-03E46E1F7B23}"/>
              </a:ext>
            </a:extLst>
          </p:cNvPr>
          <p:cNvSpPr>
            <a:spLocks noGrp="1"/>
          </p:cNvSpPr>
          <p:nvPr>
            <p:ph idx="1"/>
          </p:nvPr>
        </p:nvSpPr>
        <p:spPr>
          <a:xfrm>
            <a:off x="615820" y="1693291"/>
            <a:ext cx="6951307" cy="3956467"/>
          </a:xfrm>
          <a:solidFill>
            <a:schemeClr val="bg1"/>
          </a:solidFill>
        </p:spPr>
        <p:txBody>
          <a:bodyPr>
            <a:noAutofit/>
          </a:bodyPr>
          <a:lstStyle/>
          <a:p>
            <a:pPr marL="635508" lvl="1" indent="-342900">
              <a:lnSpc>
                <a:spcPct val="100000"/>
              </a:lnSpc>
              <a:spcBef>
                <a:spcPts val="0"/>
              </a:spcBef>
              <a:buFont typeface="Symbol" panose="05050102010706020507" pitchFamily="18" charset="2"/>
              <a:buChar char=""/>
            </a:pPr>
            <a:r>
              <a:rPr lang="en-CA" sz="2400" b="1" dirty="0">
                <a:solidFill>
                  <a:schemeClr val="tx1"/>
                </a:solidFill>
                <a:effectLst/>
                <a:ea typeface="Calibri" panose="020F0502020204030204" pitchFamily="34" charset="0"/>
                <a:cs typeface="Calibri" panose="020F0502020204030204" pitchFamily="34" charset="0"/>
              </a:rPr>
              <a:t>True Negative</a:t>
            </a:r>
            <a:r>
              <a:rPr lang="en-CA" sz="2400" dirty="0">
                <a:solidFill>
                  <a:schemeClr val="tx1"/>
                </a:solidFill>
                <a:effectLst/>
                <a:ea typeface="Calibri" panose="020F0502020204030204" pitchFamily="34" charset="0"/>
                <a:cs typeface="Calibri" panose="020F0502020204030204" pitchFamily="34" charset="0"/>
              </a:rPr>
              <a:t> - 58% or 344 of the times when the water was non-potable and predicted non-potable correctly.</a:t>
            </a:r>
          </a:p>
          <a:p>
            <a:pPr marL="635508" lvl="1" indent="-342900">
              <a:lnSpc>
                <a:spcPct val="100000"/>
              </a:lnSpc>
              <a:spcBef>
                <a:spcPts val="0"/>
              </a:spcBef>
              <a:buFont typeface="Symbol" panose="05050102010706020507" pitchFamily="18" charset="2"/>
              <a:buChar char=""/>
            </a:pPr>
            <a:r>
              <a:rPr lang="en-CA" sz="2400" b="1" dirty="0">
                <a:solidFill>
                  <a:schemeClr val="tx1"/>
                </a:solidFill>
                <a:effectLst/>
                <a:ea typeface="Calibri" panose="020F0502020204030204" pitchFamily="34" charset="0"/>
                <a:cs typeface="Calibri" panose="020F0502020204030204" pitchFamily="34" charset="0"/>
              </a:rPr>
              <a:t>True Positive</a:t>
            </a:r>
            <a:r>
              <a:rPr lang="en-CA" sz="2400" dirty="0">
                <a:solidFill>
                  <a:schemeClr val="tx1"/>
                </a:solidFill>
                <a:effectLst/>
                <a:ea typeface="Calibri" panose="020F0502020204030204" pitchFamily="34" charset="0"/>
                <a:cs typeface="Calibri" panose="020F0502020204030204" pitchFamily="34" charset="0"/>
              </a:rPr>
              <a:t> - 7.61% or 45 of the times when water was potable and shows potable correctly.</a:t>
            </a:r>
            <a:endParaRPr lang="en-CA" sz="2400" dirty="0">
              <a:solidFill>
                <a:schemeClr val="tx1"/>
              </a:solidFill>
              <a:effectLst/>
              <a:ea typeface="Calibri" panose="020F0502020204030204" pitchFamily="34" charset="0"/>
              <a:cs typeface="Times New Roman" panose="02020603050405020304" pitchFamily="18" charset="0"/>
            </a:endParaRPr>
          </a:p>
          <a:p>
            <a:pPr marL="635508" lvl="1" indent="-342900">
              <a:lnSpc>
                <a:spcPct val="100000"/>
              </a:lnSpc>
              <a:spcBef>
                <a:spcPts val="0"/>
              </a:spcBef>
              <a:buFont typeface="Symbol" panose="05050102010706020507" pitchFamily="18" charset="2"/>
              <a:buChar char=""/>
            </a:pPr>
            <a:r>
              <a:rPr lang="en-CA" sz="2400" b="1" dirty="0">
                <a:solidFill>
                  <a:schemeClr val="tx1"/>
                </a:solidFill>
                <a:effectLst/>
                <a:highlight>
                  <a:srgbClr val="FFEFE5"/>
                </a:highlight>
                <a:ea typeface="Calibri" panose="020F0502020204030204" pitchFamily="34" charset="0"/>
                <a:cs typeface="Calibri" panose="020F0502020204030204" pitchFamily="34" charset="0"/>
              </a:rPr>
              <a:t>False Positive</a:t>
            </a:r>
            <a:r>
              <a:rPr lang="en-CA" sz="2400" dirty="0">
                <a:solidFill>
                  <a:schemeClr val="tx1"/>
                </a:solidFill>
                <a:effectLst/>
                <a:highlight>
                  <a:srgbClr val="FFEFE5"/>
                </a:highlight>
                <a:ea typeface="Calibri" panose="020F0502020204030204" pitchFamily="34" charset="0"/>
                <a:cs typeface="Calibri" panose="020F0502020204030204" pitchFamily="34" charset="0"/>
              </a:rPr>
              <a:t> - 3.72% or 22 </a:t>
            </a:r>
            <a:r>
              <a:rPr lang="en-CA" sz="2400" dirty="0">
                <a:solidFill>
                  <a:schemeClr val="tx1"/>
                </a:solidFill>
                <a:highlight>
                  <a:srgbClr val="FFEFE5"/>
                </a:highlight>
                <a:ea typeface="Calibri" panose="020F0502020204030204" pitchFamily="34" charset="0"/>
                <a:cs typeface="Calibri" panose="020F0502020204030204" pitchFamily="34" charset="0"/>
              </a:rPr>
              <a:t>of the times </a:t>
            </a:r>
            <a:r>
              <a:rPr lang="en-CA" sz="2400" dirty="0">
                <a:solidFill>
                  <a:schemeClr val="tx1"/>
                </a:solidFill>
                <a:effectLst/>
                <a:highlight>
                  <a:srgbClr val="FFEFE5"/>
                </a:highlight>
                <a:ea typeface="Calibri" panose="020F0502020204030204" pitchFamily="34" charset="0"/>
                <a:cs typeface="Calibri" panose="020F0502020204030204" pitchFamily="34" charset="0"/>
              </a:rPr>
              <a:t>water was non-potable but predicted to be potable incorrectly. </a:t>
            </a:r>
          </a:p>
          <a:p>
            <a:pPr marL="635508" lvl="1" indent="-342900">
              <a:lnSpc>
                <a:spcPct val="100000"/>
              </a:lnSpc>
              <a:spcBef>
                <a:spcPts val="0"/>
              </a:spcBef>
              <a:buFont typeface="Symbol" panose="05050102010706020507" pitchFamily="18" charset="2"/>
              <a:buChar char=""/>
            </a:pPr>
            <a:r>
              <a:rPr lang="en-CA" sz="2400" b="1" dirty="0">
                <a:solidFill>
                  <a:schemeClr val="tx1"/>
                </a:solidFill>
                <a:effectLst/>
                <a:ea typeface="Calibri" panose="020F0502020204030204" pitchFamily="34" charset="0"/>
                <a:cs typeface="Calibri" panose="020F0502020204030204" pitchFamily="34" charset="0"/>
              </a:rPr>
              <a:t>False Negative</a:t>
            </a:r>
            <a:r>
              <a:rPr lang="en-CA" sz="2400" dirty="0">
                <a:solidFill>
                  <a:schemeClr val="tx1"/>
                </a:solidFill>
                <a:effectLst/>
                <a:ea typeface="Calibri" panose="020F0502020204030204" pitchFamily="34" charset="0"/>
                <a:cs typeface="Calibri" panose="020F0502020204030204" pitchFamily="34" charset="0"/>
              </a:rPr>
              <a:t> - 30.46% or 180 of the times water was potable but predicted non-potable incorrectly.</a:t>
            </a:r>
            <a:endParaRPr lang="en-CA" sz="2400" dirty="0">
              <a:solidFill>
                <a:schemeClr val="tx1"/>
              </a:solidFill>
              <a:effectLst/>
              <a:ea typeface="Calibri" panose="020F0502020204030204" pitchFamily="34" charset="0"/>
              <a:cs typeface="Times New Roman" panose="02020603050405020304" pitchFamily="18" charset="0"/>
            </a:endParaRPr>
          </a:p>
          <a:p>
            <a:pPr marL="292608" lvl="1" indent="0">
              <a:lnSpc>
                <a:spcPct val="100000"/>
              </a:lnSpc>
              <a:spcBef>
                <a:spcPts val="0"/>
              </a:spcBef>
              <a:buNone/>
            </a:pPr>
            <a:endParaRPr lang="en-CA" sz="2400" dirty="0">
              <a:solidFill>
                <a:srgbClr val="FFE4C1"/>
              </a:solidFill>
              <a:ea typeface="Calibri" panose="020F0502020204030204" pitchFamily="34" charset="0"/>
              <a:cs typeface="Calibri" panose="020F0502020204030204" pitchFamily="34" charset="0"/>
            </a:endParaRPr>
          </a:p>
        </p:txBody>
      </p:sp>
      <p:sp>
        <p:nvSpPr>
          <p:cNvPr id="7" name="Title 1">
            <a:extLst>
              <a:ext uri="{FF2B5EF4-FFF2-40B4-BE49-F238E27FC236}">
                <a16:creationId xmlns:a16="http://schemas.microsoft.com/office/drawing/2014/main" id="{1EF8BDBB-E82B-A1F7-A966-0D94E1A6882E}"/>
              </a:ext>
            </a:extLst>
          </p:cNvPr>
          <p:cNvSpPr txBox="1">
            <a:spLocks/>
          </p:cNvSpPr>
          <p:nvPr/>
        </p:nvSpPr>
        <p:spPr>
          <a:xfrm>
            <a:off x="1010433" y="326572"/>
            <a:ext cx="6035040" cy="854165"/>
          </a:xfrm>
          <a:prstGeom prst="rect">
            <a:avLst/>
          </a:prstGeom>
          <a:solidFill>
            <a:schemeClr val="bg1"/>
          </a:solidFill>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200" b="1" dirty="0">
                <a:solidFill>
                  <a:srgbClr val="002060"/>
                </a:solidFill>
                <a:latin typeface="Arial" panose="020B0604020202020204" pitchFamily="34" charset="0"/>
                <a:cs typeface="Arial" panose="020B0604020202020204" pitchFamily="34" charset="0"/>
              </a:rPr>
              <a:t>SVM CONFUSION MATRIX</a:t>
            </a:r>
            <a:endParaRPr lang="en-CA" sz="3200" b="1" dirty="0">
              <a:solidFill>
                <a:srgbClr val="002060"/>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78D18CFC-5687-C88E-065C-76C9C79010A0}"/>
              </a:ext>
            </a:extLst>
          </p:cNvPr>
          <p:cNvPicPr>
            <a:picLocks noChangeAspect="1"/>
          </p:cNvPicPr>
          <p:nvPr/>
        </p:nvPicPr>
        <p:blipFill>
          <a:blip r:embed="rId2"/>
          <a:stretch>
            <a:fillRect/>
          </a:stretch>
        </p:blipFill>
        <p:spPr>
          <a:xfrm>
            <a:off x="7958961" y="3354355"/>
            <a:ext cx="3617219" cy="2733439"/>
          </a:xfrm>
          <a:prstGeom prst="rect">
            <a:avLst/>
          </a:prstGeom>
          <a:ln>
            <a:solidFill>
              <a:prstClr val="black"/>
            </a:solidFill>
          </a:ln>
        </p:spPr>
      </p:pic>
      <p:sp>
        <p:nvSpPr>
          <p:cNvPr id="8" name="TextBox 7">
            <a:extLst>
              <a:ext uri="{FF2B5EF4-FFF2-40B4-BE49-F238E27FC236}">
                <a16:creationId xmlns:a16="http://schemas.microsoft.com/office/drawing/2014/main" id="{6832EE13-B646-D9FD-B31B-3BFA338E65FB}"/>
              </a:ext>
            </a:extLst>
          </p:cNvPr>
          <p:cNvSpPr txBox="1"/>
          <p:nvPr/>
        </p:nvSpPr>
        <p:spPr>
          <a:xfrm>
            <a:off x="3765306" y="438539"/>
            <a:ext cx="2804306" cy="646331"/>
          </a:xfrm>
          <a:prstGeom prst="rect">
            <a:avLst/>
          </a:prstGeom>
          <a:noFill/>
        </p:spPr>
        <p:txBody>
          <a:bodyPr wrap="square" rtlCol="0">
            <a:spAutoFit/>
          </a:bodyPr>
          <a:lstStyle/>
          <a:p>
            <a:endParaRPr lang="en-US" dirty="0"/>
          </a:p>
          <a:p>
            <a:endParaRPr lang="en-CA" dirty="0"/>
          </a:p>
        </p:txBody>
      </p:sp>
      <p:pic>
        <p:nvPicPr>
          <p:cNvPr id="10" name="Picture 9" descr="Chart, treemap chart&#10;&#10;Description automatically generated">
            <a:extLst>
              <a:ext uri="{FF2B5EF4-FFF2-40B4-BE49-F238E27FC236}">
                <a16:creationId xmlns:a16="http://schemas.microsoft.com/office/drawing/2014/main" id="{A45A6017-65F4-E037-2929-9452787340FD}"/>
              </a:ext>
            </a:extLst>
          </p:cNvPr>
          <p:cNvPicPr>
            <a:picLocks noChangeAspect="1"/>
          </p:cNvPicPr>
          <p:nvPr/>
        </p:nvPicPr>
        <p:blipFill>
          <a:blip r:embed="rId3"/>
          <a:stretch>
            <a:fillRect/>
          </a:stretch>
        </p:blipFill>
        <p:spPr>
          <a:xfrm>
            <a:off x="7958486" y="326572"/>
            <a:ext cx="3617694" cy="2733439"/>
          </a:xfrm>
          <a:prstGeom prst="rect">
            <a:avLst/>
          </a:prstGeom>
          <a:ln>
            <a:solidFill>
              <a:prstClr val="black"/>
            </a:solidFill>
          </a:ln>
        </p:spPr>
      </p:pic>
    </p:spTree>
    <p:extLst>
      <p:ext uri="{BB962C8B-B14F-4D97-AF65-F5344CB8AC3E}">
        <p14:creationId xmlns:p14="http://schemas.microsoft.com/office/powerpoint/2010/main" val="1699379275"/>
      </p:ext>
    </p:extLst>
  </p:cSld>
  <p:clrMapOvr>
    <a:masterClrMapping/>
  </p:clrMapOvr>
</p:sld>
</file>

<file path=ppt/theme/theme1.xml><?xml version="1.0" encoding="utf-8"?>
<a:theme xmlns:a="http://schemas.openxmlformats.org/drawingml/2006/main" name="Retrospect">
  <a:themeElements>
    <a:clrScheme name="Custom 8">
      <a:dk1>
        <a:srgbClr val="000000"/>
      </a:dk1>
      <a:lt1>
        <a:sysClr val="window" lastClr="FFFFFF"/>
      </a:lt1>
      <a:dk2>
        <a:srgbClr val="637052"/>
      </a:dk2>
      <a:lt2>
        <a:srgbClr val="CCDDEA"/>
      </a:lt2>
      <a:accent1>
        <a:srgbClr val="D91D45"/>
      </a:accent1>
      <a:accent2>
        <a:srgbClr val="1F394D"/>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664</TotalTime>
  <Words>1289</Words>
  <Application>Microsoft Office PowerPoint</Application>
  <PresentationFormat>Widescreen</PresentationFormat>
  <Paragraphs>83</Paragraphs>
  <Slides>13</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Calibri Light</vt:lpstr>
      <vt:lpstr>Copperplate Gothic Bold</vt:lpstr>
      <vt:lpstr>Symbol</vt:lpstr>
      <vt:lpstr>Wingdings</vt:lpstr>
      <vt:lpstr>Retrospect</vt:lpstr>
      <vt:lpstr>DATA-2206-01 – CAPSTONE         WATER  POTABILITY  ANALYSIS</vt:lpstr>
      <vt:lpstr>INTRODUCTION</vt:lpstr>
      <vt:lpstr>DATASET </vt:lpstr>
      <vt:lpstr>DATA PREPARATION AND CLEANSING</vt:lpstr>
      <vt:lpstr>METHODOLOGY AND METRICS</vt:lpstr>
      <vt:lpstr>MODELING </vt:lpstr>
      <vt:lpstr>MODEL SELECTION</vt:lpstr>
      <vt:lpstr>PowerPoint Presentation</vt:lpstr>
      <vt:lpstr>PowerPoint Presentation</vt:lpstr>
      <vt:lpstr>INTERFACE</vt:lpstr>
      <vt:lpstr>RECOMMENDATIONS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Analysis (DATA 1200) ASSIGNMENT #3        NEURAL NETWORKS</dc:title>
  <dc:creator>Arshii Anjum</dc:creator>
  <cp:lastModifiedBy>Arshiya Muslim noor</cp:lastModifiedBy>
  <cp:revision>25</cp:revision>
  <dcterms:created xsi:type="dcterms:W3CDTF">2022-02-22T22:13:27Z</dcterms:created>
  <dcterms:modified xsi:type="dcterms:W3CDTF">2022-08-02T23:09:11Z</dcterms:modified>
</cp:coreProperties>
</file>